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7" r:id="rId8"/>
    <p:sldId id="268" r:id="rId9"/>
    <p:sldId id="269" r:id="rId10"/>
    <p:sldId id="270" r:id="rId11"/>
    <p:sldId id="271" r:id="rId12"/>
    <p:sldId id="273" r:id="rId13"/>
    <p:sldId id="272" r:id="rId14"/>
    <p:sldId id="277" r:id="rId15"/>
    <p:sldId id="274" r:id="rId16"/>
    <p:sldId id="275" r:id="rId17"/>
    <p:sldId id="276" r:id="rId18"/>
    <p:sldId id="278" r:id="rId19"/>
    <p:sldId id="279" r:id="rId20"/>
    <p:sldId id="280" r:id="rId21"/>
    <p:sldId id="282" r:id="rId22"/>
    <p:sldId id="266" r:id="rId23"/>
    <p:sldId id="281" r:id="rId24"/>
  </p:sldIdLst>
  <p:sldSz cx="9144000" cy="6858000" type="screen4x3"/>
  <p:notesSz cx="6858000" cy="9144000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39" autoAdjust="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A2C8B-61A8-4AE0-A353-B531A18647A7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5D247FA-0657-4C60-80ED-BDBEF21CE86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err="1"/>
            <a:t>Tudengid</a:t>
          </a:r>
          <a:r>
            <a:rPr lang="et-EE" dirty="0"/>
            <a:t>,</a:t>
          </a:r>
          <a:r>
            <a:rPr lang="en-US" dirty="0"/>
            <a:t>  </a:t>
          </a:r>
          <a:r>
            <a:rPr lang="en-US" dirty="0" err="1"/>
            <a:t>õpilased</a:t>
          </a:r>
          <a:endParaRPr lang="en-US" dirty="0"/>
        </a:p>
      </dgm:t>
    </dgm:pt>
    <dgm:pt modelId="{4D578AC4-D1F6-4C7A-B91A-E65C5F692C4D}" type="parTrans" cxnId="{7D54A0BA-A367-4690-8436-5B18000B5D2C}">
      <dgm:prSet/>
      <dgm:spPr/>
      <dgm:t>
        <a:bodyPr/>
        <a:lstStyle/>
        <a:p>
          <a:endParaRPr lang="en-US"/>
        </a:p>
      </dgm:t>
    </dgm:pt>
    <dgm:pt modelId="{07BBD267-B9CD-49DB-ACB5-5649487CEEC4}" type="sibTrans" cxnId="{7D54A0BA-A367-4690-8436-5B18000B5D2C}">
      <dgm:prSet/>
      <dgm:spPr/>
      <dgm:t>
        <a:bodyPr/>
        <a:lstStyle/>
        <a:p>
          <a:endParaRPr lang="en-US"/>
        </a:p>
      </dgm:t>
    </dgm:pt>
    <dgm:pt modelId="{273AFA64-D9D4-4357-8662-094609660A67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err="1"/>
            <a:t>Teadlased</a:t>
          </a:r>
          <a:r>
            <a:rPr lang="et-EE" dirty="0"/>
            <a:t>,</a:t>
          </a:r>
          <a:r>
            <a:rPr lang="en-US" dirty="0"/>
            <a:t> </a:t>
          </a:r>
          <a:r>
            <a:rPr lang="en-US" dirty="0" err="1"/>
            <a:t>õppejõud</a:t>
          </a:r>
          <a:r>
            <a:rPr lang="et-EE" dirty="0"/>
            <a:t>,</a:t>
          </a:r>
          <a:r>
            <a:rPr lang="en-US" dirty="0"/>
            <a:t> </a:t>
          </a:r>
          <a:r>
            <a:rPr lang="en-US" dirty="0" err="1"/>
            <a:t>õpetajad</a:t>
          </a:r>
          <a:endParaRPr lang="en-US" dirty="0"/>
        </a:p>
      </dgm:t>
    </dgm:pt>
    <dgm:pt modelId="{6EDBB58F-330B-4A46-AA9F-2E2D6A5F7C36}" type="parTrans" cxnId="{8317330C-B8B7-43E2-BA06-B47C271F9769}">
      <dgm:prSet/>
      <dgm:spPr/>
      <dgm:t>
        <a:bodyPr/>
        <a:lstStyle/>
        <a:p>
          <a:endParaRPr lang="en-US"/>
        </a:p>
      </dgm:t>
    </dgm:pt>
    <dgm:pt modelId="{7D58E4F2-5AF6-4881-823C-08C53235115C}" type="sibTrans" cxnId="{8317330C-B8B7-43E2-BA06-B47C271F9769}">
      <dgm:prSet/>
      <dgm:spPr/>
      <dgm:t>
        <a:bodyPr/>
        <a:lstStyle/>
        <a:p>
          <a:endParaRPr lang="en-US"/>
        </a:p>
      </dgm:t>
    </dgm:pt>
    <dgm:pt modelId="{CB39C873-452B-4590-8C13-0658405A3BA1}">
      <dgm:prSet phldrT="[Text]"/>
      <dgm:spPr/>
      <dgm:t>
        <a:bodyPr/>
        <a:lstStyle/>
        <a:p>
          <a:r>
            <a:rPr lang="en-US" dirty="0" err="1"/>
            <a:t>Kohalik</a:t>
          </a:r>
          <a:r>
            <a:rPr lang="et-EE" dirty="0" err="1"/>
            <a:t>ud</a:t>
          </a:r>
          <a:r>
            <a:rPr lang="en-US" dirty="0"/>
            <a:t> </a:t>
          </a:r>
          <a:r>
            <a:rPr lang="en-US" dirty="0" err="1"/>
            <a:t>organisatsioonid</a:t>
          </a:r>
          <a:endParaRPr lang="en-US" dirty="0"/>
        </a:p>
      </dgm:t>
    </dgm:pt>
    <dgm:pt modelId="{358DB382-E30E-471F-8793-58C34936B82D}" type="parTrans" cxnId="{2B995E8F-00E1-4D17-B83D-640A3029604C}">
      <dgm:prSet/>
      <dgm:spPr/>
      <dgm:t>
        <a:bodyPr/>
        <a:lstStyle/>
        <a:p>
          <a:endParaRPr lang="en-US"/>
        </a:p>
      </dgm:t>
    </dgm:pt>
    <dgm:pt modelId="{526D7D96-3B55-4874-91C2-D5433CC815A4}" type="sibTrans" cxnId="{2B995E8F-00E1-4D17-B83D-640A3029604C}">
      <dgm:prSet/>
      <dgm:spPr/>
      <dgm:t>
        <a:bodyPr/>
        <a:lstStyle/>
        <a:p>
          <a:endParaRPr lang="en-US"/>
        </a:p>
      </dgm:t>
    </dgm:pt>
    <dgm:pt modelId="{E51D3BB0-BB10-4AFA-80C4-2C39B0EAB9B7}">
      <dgm:prSet phldrT="[Text]"/>
      <dgm:spPr/>
      <dgm:t>
        <a:bodyPr/>
        <a:lstStyle/>
        <a:p>
          <a:r>
            <a:rPr lang="en-US" dirty="0" err="1"/>
            <a:t>Kultuuri</a:t>
          </a:r>
          <a:r>
            <a:rPr lang="et-EE" dirty="0"/>
            <a:t>-</a:t>
          </a:r>
          <a:r>
            <a:rPr lang="en-US" dirty="0"/>
            <a:t> ja </a:t>
          </a:r>
          <a:r>
            <a:rPr lang="en-US" dirty="0" err="1"/>
            <a:t>loomemajandu</a:t>
          </a:r>
          <a:r>
            <a:rPr lang="et-EE" dirty="0" err="1"/>
            <a:t>se</a:t>
          </a:r>
          <a:r>
            <a:rPr lang="et-EE" dirty="0"/>
            <a:t> keskused</a:t>
          </a:r>
          <a:endParaRPr lang="en-US" dirty="0"/>
        </a:p>
      </dgm:t>
    </dgm:pt>
    <dgm:pt modelId="{D33CA82D-2CA1-4272-932A-07554533C8AD}" type="parTrans" cxnId="{80E8784D-ABFA-4922-83D8-EC5A46998DEA}">
      <dgm:prSet/>
      <dgm:spPr/>
      <dgm:t>
        <a:bodyPr/>
        <a:lstStyle/>
        <a:p>
          <a:endParaRPr lang="en-US"/>
        </a:p>
      </dgm:t>
    </dgm:pt>
    <dgm:pt modelId="{C762CFFE-092D-4BF9-B1E9-E105C5DE8AA1}" type="sibTrans" cxnId="{80E8784D-ABFA-4922-83D8-EC5A46998DEA}">
      <dgm:prSet/>
      <dgm:spPr/>
      <dgm:t>
        <a:bodyPr/>
        <a:lstStyle/>
        <a:p>
          <a:endParaRPr lang="en-US"/>
        </a:p>
      </dgm:t>
    </dgm:pt>
    <dgm:pt modelId="{24DB6593-D75A-4A8B-A54D-366BE41D39F9}">
      <dgm:prSet phldrT="[Text]"/>
      <dgm:spPr/>
      <dgm:t>
        <a:bodyPr/>
        <a:lstStyle/>
        <a:p>
          <a:r>
            <a:rPr lang="et-EE" dirty="0" smtClean="0"/>
            <a:t>Kohalike </a:t>
          </a:r>
          <a:r>
            <a:rPr lang="en-US" dirty="0" err="1" smtClean="0"/>
            <a:t>kogukondade</a:t>
          </a:r>
          <a:r>
            <a:rPr lang="en-US" dirty="0" smtClean="0"/>
            <a:t> </a:t>
          </a:r>
          <a:r>
            <a:rPr lang="en-US" dirty="0" err="1"/>
            <a:t>esindajad</a:t>
          </a:r>
          <a:endParaRPr lang="en-US" dirty="0"/>
        </a:p>
      </dgm:t>
    </dgm:pt>
    <dgm:pt modelId="{A5851819-8772-4509-9099-FBB55B26CD7E}" type="parTrans" cxnId="{64DF7D70-779A-499C-B8BD-C2BADFEB0AD5}">
      <dgm:prSet/>
      <dgm:spPr/>
      <dgm:t>
        <a:bodyPr/>
        <a:lstStyle/>
        <a:p>
          <a:endParaRPr lang="en-US"/>
        </a:p>
      </dgm:t>
    </dgm:pt>
    <dgm:pt modelId="{73061321-0CDB-44A3-84F0-0CFD6BDDCEBC}" type="sibTrans" cxnId="{64DF7D70-779A-499C-B8BD-C2BADFEB0AD5}">
      <dgm:prSet/>
      <dgm:spPr/>
      <dgm:t>
        <a:bodyPr/>
        <a:lstStyle/>
        <a:p>
          <a:endParaRPr lang="en-US"/>
        </a:p>
      </dgm:t>
    </dgm:pt>
    <dgm:pt modelId="{ED940059-746E-4F20-90F4-2D8D23349622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t-EE" dirty="0"/>
            <a:t>Pimedad </a:t>
          </a:r>
        </a:p>
        <a:p>
          <a:r>
            <a:rPr lang="et-EE" dirty="0"/>
            <a:t>ja v</a:t>
          </a:r>
          <a:r>
            <a:rPr lang="en-US" dirty="0" err="1"/>
            <a:t>aegnägijad</a:t>
          </a:r>
          <a:endParaRPr lang="en-US" dirty="0"/>
        </a:p>
      </dgm:t>
    </dgm:pt>
    <dgm:pt modelId="{FABB67A8-4673-4AFF-B791-874137C6A57A}" type="parTrans" cxnId="{3BD4CAD2-1230-478E-8174-4F2AFC3C684B}">
      <dgm:prSet/>
      <dgm:spPr/>
      <dgm:t>
        <a:bodyPr/>
        <a:lstStyle/>
        <a:p>
          <a:endParaRPr lang="en-US"/>
        </a:p>
      </dgm:t>
    </dgm:pt>
    <dgm:pt modelId="{481B0364-6AE7-4E7D-9B21-ADB6863EC67B}" type="sibTrans" cxnId="{3BD4CAD2-1230-478E-8174-4F2AFC3C684B}">
      <dgm:prSet/>
      <dgm:spPr/>
      <dgm:t>
        <a:bodyPr/>
        <a:lstStyle/>
        <a:p>
          <a:endParaRPr lang="en-US"/>
        </a:p>
      </dgm:t>
    </dgm:pt>
    <dgm:pt modelId="{5027DAAA-EB46-4F29-986F-3677298F859A}" type="pres">
      <dgm:prSet presAssocID="{16FA2C8B-61A8-4AE0-A353-B531A18647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79EAD-661B-4674-B13A-C36C201AD102}" type="pres">
      <dgm:prSet presAssocID="{45D247FA-0657-4C60-80ED-BDBEF21CE86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6F623-2A7C-4618-BEEB-8D2579D7DABE}" type="pres">
      <dgm:prSet presAssocID="{07BBD267-B9CD-49DB-ACB5-5649487CEEC4}" presName="sibTrans" presStyleCnt="0"/>
      <dgm:spPr/>
    </dgm:pt>
    <dgm:pt modelId="{7AB97C4F-864C-4036-87FB-7918A4A216BC}" type="pres">
      <dgm:prSet presAssocID="{ED940059-746E-4F20-90F4-2D8D2334962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70865-6440-4000-9B88-71EEDB7A1507}" type="pres">
      <dgm:prSet presAssocID="{481B0364-6AE7-4E7D-9B21-ADB6863EC67B}" presName="sibTrans" presStyleCnt="0"/>
      <dgm:spPr/>
    </dgm:pt>
    <dgm:pt modelId="{DDE4DA30-DA9E-44ED-BF0F-50B22F2C5787}" type="pres">
      <dgm:prSet presAssocID="{273AFA64-D9D4-4357-8662-094609660A6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CA871-1AD0-496D-BDDF-77D9202D894B}" type="pres">
      <dgm:prSet presAssocID="{7D58E4F2-5AF6-4881-823C-08C53235115C}" presName="sibTrans" presStyleCnt="0"/>
      <dgm:spPr/>
    </dgm:pt>
    <dgm:pt modelId="{557633AE-62A6-4D96-B49B-CE40CAC04BA0}" type="pres">
      <dgm:prSet presAssocID="{CB39C873-452B-4590-8C13-0658405A3BA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1D607-2BAD-4F81-9CE7-68CCBDCC6743}" type="pres">
      <dgm:prSet presAssocID="{526D7D96-3B55-4874-91C2-D5433CC815A4}" presName="sibTrans" presStyleCnt="0"/>
      <dgm:spPr/>
    </dgm:pt>
    <dgm:pt modelId="{25A5DCF7-CF68-415E-9FB1-441A0F87DE19}" type="pres">
      <dgm:prSet presAssocID="{E51D3BB0-BB10-4AFA-80C4-2C39B0EAB9B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F2FED-C2A2-44A5-AD6E-3E4225863E10}" type="pres">
      <dgm:prSet presAssocID="{C762CFFE-092D-4BF9-B1E9-E105C5DE8AA1}" presName="sibTrans" presStyleCnt="0"/>
      <dgm:spPr/>
    </dgm:pt>
    <dgm:pt modelId="{8194A962-2BD8-4AE2-804F-D2F448788F24}" type="pres">
      <dgm:prSet presAssocID="{24DB6593-D75A-4A8B-A54D-366BE41D39F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44587B-6BA5-468B-87AE-68FFF848B5D5}" type="presOf" srcId="{45D247FA-0657-4C60-80ED-BDBEF21CE86E}" destId="{22379EAD-661B-4674-B13A-C36C201AD102}" srcOrd="0" destOrd="0" presId="urn:microsoft.com/office/officeart/2005/8/layout/default"/>
    <dgm:cxn modelId="{2B995E8F-00E1-4D17-B83D-640A3029604C}" srcId="{16FA2C8B-61A8-4AE0-A353-B531A18647A7}" destId="{CB39C873-452B-4590-8C13-0658405A3BA1}" srcOrd="3" destOrd="0" parTransId="{358DB382-E30E-471F-8793-58C34936B82D}" sibTransId="{526D7D96-3B55-4874-91C2-D5433CC815A4}"/>
    <dgm:cxn modelId="{3BD4CAD2-1230-478E-8174-4F2AFC3C684B}" srcId="{16FA2C8B-61A8-4AE0-A353-B531A18647A7}" destId="{ED940059-746E-4F20-90F4-2D8D23349622}" srcOrd="1" destOrd="0" parTransId="{FABB67A8-4673-4AFF-B791-874137C6A57A}" sibTransId="{481B0364-6AE7-4E7D-9B21-ADB6863EC67B}"/>
    <dgm:cxn modelId="{A14B6D63-BFDF-4D75-B8D4-F39A765880F3}" type="presOf" srcId="{CB39C873-452B-4590-8C13-0658405A3BA1}" destId="{557633AE-62A6-4D96-B49B-CE40CAC04BA0}" srcOrd="0" destOrd="0" presId="urn:microsoft.com/office/officeart/2005/8/layout/default"/>
    <dgm:cxn modelId="{FC3D429C-4103-46AA-882D-26F4E42B423B}" type="presOf" srcId="{E51D3BB0-BB10-4AFA-80C4-2C39B0EAB9B7}" destId="{25A5DCF7-CF68-415E-9FB1-441A0F87DE19}" srcOrd="0" destOrd="0" presId="urn:microsoft.com/office/officeart/2005/8/layout/default"/>
    <dgm:cxn modelId="{CBF2F2A7-987E-4AA9-8880-AA72FCD728BC}" type="presOf" srcId="{ED940059-746E-4F20-90F4-2D8D23349622}" destId="{7AB97C4F-864C-4036-87FB-7918A4A216BC}" srcOrd="0" destOrd="0" presId="urn:microsoft.com/office/officeart/2005/8/layout/default"/>
    <dgm:cxn modelId="{7D54A0BA-A367-4690-8436-5B18000B5D2C}" srcId="{16FA2C8B-61A8-4AE0-A353-B531A18647A7}" destId="{45D247FA-0657-4C60-80ED-BDBEF21CE86E}" srcOrd="0" destOrd="0" parTransId="{4D578AC4-D1F6-4C7A-B91A-E65C5F692C4D}" sibTransId="{07BBD267-B9CD-49DB-ACB5-5649487CEEC4}"/>
    <dgm:cxn modelId="{DF27BC32-3C9A-4DCF-A6CE-F4F57223DD5F}" type="presOf" srcId="{273AFA64-D9D4-4357-8662-094609660A67}" destId="{DDE4DA30-DA9E-44ED-BF0F-50B22F2C5787}" srcOrd="0" destOrd="0" presId="urn:microsoft.com/office/officeart/2005/8/layout/default"/>
    <dgm:cxn modelId="{8317330C-B8B7-43E2-BA06-B47C271F9769}" srcId="{16FA2C8B-61A8-4AE0-A353-B531A18647A7}" destId="{273AFA64-D9D4-4357-8662-094609660A67}" srcOrd="2" destOrd="0" parTransId="{6EDBB58F-330B-4A46-AA9F-2E2D6A5F7C36}" sibTransId="{7D58E4F2-5AF6-4881-823C-08C53235115C}"/>
    <dgm:cxn modelId="{12534DD6-9026-4578-BFB9-618FB313185F}" type="presOf" srcId="{16FA2C8B-61A8-4AE0-A353-B531A18647A7}" destId="{5027DAAA-EB46-4F29-986F-3677298F859A}" srcOrd="0" destOrd="0" presId="urn:microsoft.com/office/officeart/2005/8/layout/default"/>
    <dgm:cxn modelId="{8E01EEE3-5F9B-4701-A6B4-953D8B2BEF94}" type="presOf" srcId="{24DB6593-D75A-4A8B-A54D-366BE41D39F9}" destId="{8194A962-2BD8-4AE2-804F-D2F448788F24}" srcOrd="0" destOrd="0" presId="urn:microsoft.com/office/officeart/2005/8/layout/default"/>
    <dgm:cxn modelId="{64DF7D70-779A-499C-B8BD-C2BADFEB0AD5}" srcId="{16FA2C8B-61A8-4AE0-A353-B531A18647A7}" destId="{24DB6593-D75A-4A8B-A54D-366BE41D39F9}" srcOrd="5" destOrd="0" parTransId="{A5851819-8772-4509-9099-FBB55B26CD7E}" sibTransId="{73061321-0CDB-44A3-84F0-0CFD6BDDCEBC}"/>
    <dgm:cxn modelId="{80E8784D-ABFA-4922-83D8-EC5A46998DEA}" srcId="{16FA2C8B-61A8-4AE0-A353-B531A18647A7}" destId="{E51D3BB0-BB10-4AFA-80C4-2C39B0EAB9B7}" srcOrd="4" destOrd="0" parTransId="{D33CA82D-2CA1-4272-932A-07554533C8AD}" sibTransId="{C762CFFE-092D-4BF9-B1E9-E105C5DE8AA1}"/>
    <dgm:cxn modelId="{304CD6B5-45D3-465B-904F-DA31DC9D38A8}" type="presParOf" srcId="{5027DAAA-EB46-4F29-986F-3677298F859A}" destId="{22379EAD-661B-4674-B13A-C36C201AD102}" srcOrd="0" destOrd="0" presId="urn:microsoft.com/office/officeart/2005/8/layout/default"/>
    <dgm:cxn modelId="{AB37D788-9C0F-45EB-A670-3F3145EB7F51}" type="presParOf" srcId="{5027DAAA-EB46-4F29-986F-3677298F859A}" destId="{0E26F623-2A7C-4618-BEEB-8D2579D7DABE}" srcOrd="1" destOrd="0" presId="urn:microsoft.com/office/officeart/2005/8/layout/default"/>
    <dgm:cxn modelId="{34B66B25-E983-4737-BE51-6D134A7690B4}" type="presParOf" srcId="{5027DAAA-EB46-4F29-986F-3677298F859A}" destId="{7AB97C4F-864C-4036-87FB-7918A4A216BC}" srcOrd="2" destOrd="0" presId="urn:microsoft.com/office/officeart/2005/8/layout/default"/>
    <dgm:cxn modelId="{E3B3FCA4-0996-405D-93FD-D3149DA18834}" type="presParOf" srcId="{5027DAAA-EB46-4F29-986F-3677298F859A}" destId="{ABE70865-6440-4000-9B88-71EEDB7A1507}" srcOrd="3" destOrd="0" presId="urn:microsoft.com/office/officeart/2005/8/layout/default"/>
    <dgm:cxn modelId="{0BB78516-6B27-4375-9499-6CB49993A534}" type="presParOf" srcId="{5027DAAA-EB46-4F29-986F-3677298F859A}" destId="{DDE4DA30-DA9E-44ED-BF0F-50B22F2C5787}" srcOrd="4" destOrd="0" presId="urn:microsoft.com/office/officeart/2005/8/layout/default"/>
    <dgm:cxn modelId="{A4B3642E-1111-4FF3-9EDC-C15B2B2D4DDC}" type="presParOf" srcId="{5027DAAA-EB46-4F29-986F-3677298F859A}" destId="{FDBCA871-1AD0-496D-BDDF-77D9202D894B}" srcOrd="5" destOrd="0" presId="urn:microsoft.com/office/officeart/2005/8/layout/default"/>
    <dgm:cxn modelId="{5264D8FD-444E-4654-B13E-C67DF1E5D531}" type="presParOf" srcId="{5027DAAA-EB46-4F29-986F-3677298F859A}" destId="{557633AE-62A6-4D96-B49B-CE40CAC04BA0}" srcOrd="6" destOrd="0" presId="urn:microsoft.com/office/officeart/2005/8/layout/default"/>
    <dgm:cxn modelId="{DE2B26CE-F1D2-41B6-92C7-E78AA75B4C89}" type="presParOf" srcId="{5027DAAA-EB46-4F29-986F-3677298F859A}" destId="{4631D607-2BAD-4F81-9CE7-68CCBDCC6743}" srcOrd="7" destOrd="0" presId="urn:microsoft.com/office/officeart/2005/8/layout/default"/>
    <dgm:cxn modelId="{1F6CC3F9-365C-42B8-B1F0-64E0BC405849}" type="presParOf" srcId="{5027DAAA-EB46-4F29-986F-3677298F859A}" destId="{25A5DCF7-CF68-415E-9FB1-441A0F87DE19}" srcOrd="8" destOrd="0" presId="urn:microsoft.com/office/officeart/2005/8/layout/default"/>
    <dgm:cxn modelId="{B4CFC1F7-C29A-4BF4-B5AC-590AA05D70D5}" type="presParOf" srcId="{5027DAAA-EB46-4F29-986F-3677298F859A}" destId="{C60F2FED-C2A2-44A5-AD6E-3E4225863E10}" srcOrd="9" destOrd="0" presId="urn:microsoft.com/office/officeart/2005/8/layout/default"/>
    <dgm:cxn modelId="{ED75043C-84E9-4BC8-907D-74E3DD7EEF71}" type="presParOf" srcId="{5027DAAA-EB46-4F29-986F-3677298F859A}" destId="{8194A962-2BD8-4AE2-804F-D2F448788F2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79EAD-661B-4674-B13A-C36C201AD102}">
      <dsp:nvSpPr>
        <dsp:cNvPr id="0" name=""/>
        <dsp:cNvSpPr/>
      </dsp:nvSpPr>
      <dsp:spPr>
        <a:xfrm>
          <a:off x="0" y="228412"/>
          <a:ext cx="1710189" cy="102611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Tudengid</a:t>
          </a:r>
          <a:r>
            <a:rPr lang="et-EE" sz="1600" kern="1200" dirty="0"/>
            <a:t>,</a:t>
          </a:r>
          <a:r>
            <a:rPr lang="en-US" sz="1600" kern="1200" dirty="0"/>
            <a:t>  </a:t>
          </a:r>
          <a:r>
            <a:rPr lang="en-US" sz="1600" kern="1200" dirty="0" err="1"/>
            <a:t>õpilased</a:t>
          </a:r>
          <a:endParaRPr lang="en-US" sz="1600" kern="1200" dirty="0"/>
        </a:p>
      </dsp:txBody>
      <dsp:txXfrm>
        <a:off x="0" y="228412"/>
        <a:ext cx="1710189" cy="1026114"/>
      </dsp:txXfrm>
    </dsp:sp>
    <dsp:sp modelId="{7AB97C4F-864C-4036-87FB-7918A4A216BC}">
      <dsp:nvSpPr>
        <dsp:cNvPr id="0" name=""/>
        <dsp:cNvSpPr/>
      </dsp:nvSpPr>
      <dsp:spPr>
        <a:xfrm>
          <a:off x="1881209" y="228412"/>
          <a:ext cx="1710189" cy="1026114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600" kern="1200" dirty="0"/>
            <a:t>Pimedad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600" kern="1200" dirty="0"/>
            <a:t>ja v</a:t>
          </a:r>
          <a:r>
            <a:rPr lang="en-US" sz="1600" kern="1200" dirty="0" err="1"/>
            <a:t>aegnägijad</a:t>
          </a:r>
          <a:endParaRPr lang="en-US" sz="1600" kern="1200" dirty="0"/>
        </a:p>
      </dsp:txBody>
      <dsp:txXfrm>
        <a:off x="1881209" y="228412"/>
        <a:ext cx="1710189" cy="1026114"/>
      </dsp:txXfrm>
    </dsp:sp>
    <dsp:sp modelId="{DDE4DA30-DA9E-44ED-BF0F-50B22F2C5787}">
      <dsp:nvSpPr>
        <dsp:cNvPr id="0" name=""/>
        <dsp:cNvSpPr/>
      </dsp:nvSpPr>
      <dsp:spPr>
        <a:xfrm>
          <a:off x="3762418" y="228412"/>
          <a:ext cx="1710189" cy="102611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Teadlased</a:t>
          </a:r>
          <a:r>
            <a:rPr lang="et-EE" sz="1600" kern="1200" dirty="0"/>
            <a:t>,</a:t>
          </a:r>
          <a:r>
            <a:rPr lang="en-US" sz="1600" kern="1200" dirty="0"/>
            <a:t> </a:t>
          </a:r>
          <a:r>
            <a:rPr lang="en-US" sz="1600" kern="1200" dirty="0" err="1"/>
            <a:t>õppejõud</a:t>
          </a:r>
          <a:r>
            <a:rPr lang="et-EE" sz="1600" kern="1200" dirty="0"/>
            <a:t>,</a:t>
          </a:r>
          <a:r>
            <a:rPr lang="en-US" sz="1600" kern="1200" dirty="0"/>
            <a:t> </a:t>
          </a:r>
          <a:r>
            <a:rPr lang="en-US" sz="1600" kern="1200" dirty="0" err="1"/>
            <a:t>õpetajad</a:t>
          </a:r>
          <a:endParaRPr lang="en-US" sz="1600" kern="1200" dirty="0"/>
        </a:p>
      </dsp:txBody>
      <dsp:txXfrm>
        <a:off x="3762418" y="228412"/>
        <a:ext cx="1710189" cy="1026114"/>
      </dsp:txXfrm>
    </dsp:sp>
    <dsp:sp modelId="{557633AE-62A6-4D96-B49B-CE40CAC04BA0}">
      <dsp:nvSpPr>
        <dsp:cNvPr id="0" name=""/>
        <dsp:cNvSpPr/>
      </dsp:nvSpPr>
      <dsp:spPr>
        <a:xfrm>
          <a:off x="0" y="1425545"/>
          <a:ext cx="1710189" cy="10261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Kohalik</a:t>
          </a:r>
          <a:r>
            <a:rPr lang="et-EE" sz="1600" kern="1200" dirty="0" err="1"/>
            <a:t>ud</a:t>
          </a:r>
          <a:r>
            <a:rPr lang="en-US" sz="1600" kern="1200" dirty="0"/>
            <a:t> </a:t>
          </a:r>
          <a:r>
            <a:rPr lang="en-US" sz="1600" kern="1200" dirty="0" err="1"/>
            <a:t>organisatsioonid</a:t>
          </a:r>
          <a:endParaRPr lang="en-US" sz="1600" kern="1200" dirty="0"/>
        </a:p>
      </dsp:txBody>
      <dsp:txXfrm>
        <a:off x="0" y="1425545"/>
        <a:ext cx="1710189" cy="1026114"/>
      </dsp:txXfrm>
    </dsp:sp>
    <dsp:sp modelId="{25A5DCF7-CF68-415E-9FB1-441A0F87DE19}">
      <dsp:nvSpPr>
        <dsp:cNvPr id="0" name=""/>
        <dsp:cNvSpPr/>
      </dsp:nvSpPr>
      <dsp:spPr>
        <a:xfrm>
          <a:off x="1881209" y="1425545"/>
          <a:ext cx="1710189" cy="10261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Kultuuri</a:t>
          </a:r>
          <a:r>
            <a:rPr lang="et-EE" sz="1600" kern="1200" dirty="0"/>
            <a:t>-</a:t>
          </a:r>
          <a:r>
            <a:rPr lang="en-US" sz="1600" kern="1200" dirty="0"/>
            <a:t> ja </a:t>
          </a:r>
          <a:r>
            <a:rPr lang="en-US" sz="1600" kern="1200" dirty="0" err="1"/>
            <a:t>loomemajandu</a:t>
          </a:r>
          <a:r>
            <a:rPr lang="et-EE" sz="1600" kern="1200" dirty="0" err="1"/>
            <a:t>se</a:t>
          </a:r>
          <a:r>
            <a:rPr lang="et-EE" sz="1600" kern="1200" dirty="0"/>
            <a:t> keskused</a:t>
          </a:r>
          <a:endParaRPr lang="en-US" sz="1600" kern="1200" dirty="0"/>
        </a:p>
      </dsp:txBody>
      <dsp:txXfrm>
        <a:off x="1881209" y="1425545"/>
        <a:ext cx="1710189" cy="1026114"/>
      </dsp:txXfrm>
    </dsp:sp>
    <dsp:sp modelId="{8194A962-2BD8-4AE2-804F-D2F448788F24}">
      <dsp:nvSpPr>
        <dsp:cNvPr id="0" name=""/>
        <dsp:cNvSpPr/>
      </dsp:nvSpPr>
      <dsp:spPr>
        <a:xfrm>
          <a:off x="3762418" y="1425545"/>
          <a:ext cx="1710189" cy="10261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600" kern="1200" dirty="0" smtClean="0"/>
            <a:t>Kohalike </a:t>
          </a:r>
          <a:r>
            <a:rPr lang="en-US" sz="1600" kern="1200" dirty="0" err="1" smtClean="0"/>
            <a:t>kogukondade</a:t>
          </a:r>
          <a:r>
            <a:rPr lang="en-US" sz="1600" kern="1200" dirty="0" smtClean="0"/>
            <a:t> </a:t>
          </a:r>
          <a:r>
            <a:rPr lang="en-US" sz="1600" kern="1200" dirty="0" err="1"/>
            <a:t>esindajad</a:t>
          </a:r>
          <a:endParaRPr lang="en-US" sz="1600" kern="1200" dirty="0"/>
        </a:p>
      </dsp:txBody>
      <dsp:txXfrm>
        <a:off x="3762418" y="1425545"/>
        <a:ext cx="1710189" cy="1026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906E96-780B-4862-BA0A-9A24992F8BE3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906E96-780B-4862-BA0A-9A24992F8BE3}" type="slidenum">
              <a:rPr lang="de-DE" altLang="en-US" smtClean="0"/>
              <a:pPr>
                <a:defRPr/>
              </a:pPr>
              <a:t>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8388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669088"/>
            <a:ext cx="9144000" cy="3603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et-E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908052"/>
            <a:ext cx="9144000" cy="504825"/>
          </a:xfrm>
          <a:prstGeom prst="rect">
            <a:avLst/>
          </a:prstGeom>
          <a:gradFill rotWithShape="1">
            <a:gsLst>
              <a:gs pos="0">
                <a:srgbClr val="DDDDDD">
                  <a:alpha val="49001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et-EE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6" y="1446215"/>
            <a:ext cx="40354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71440"/>
            <a:ext cx="25955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6626" y="249771"/>
            <a:ext cx="1785938" cy="3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71550" y="4292600"/>
            <a:ext cx="7772400" cy="865188"/>
          </a:xfrm>
        </p:spPr>
        <p:txBody>
          <a:bodyPr/>
          <a:lstStyle>
            <a:lvl1pPr algn="ctr">
              <a:defRPr sz="2100" baseline="0">
                <a:solidFill>
                  <a:srgbClr val="44B17B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28675" y="5253038"/>
            <a:ext cx="8135938" cy="69691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2385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9162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27763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EC839-F5DB-4924-A27E-D60726603419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273449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D7073-EB39-46DE-9DD8-CFCFC63205F2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61638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60352"/>
            <a:ext cx="2057400" cy="586581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60352"/>
            <a:ext cx="6019800" cy="586581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46E77-00CF-4131-B17C-2123D3A6256F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102857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44208" y="624512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CB028-7E5B-48B5-BE79-DA2E12F3ECBF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327548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 baseline="0">
                <a:solidFill>
                  <a:srgbClr val="44B17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ED221-E84B-4A08-AE41-156F3A2DE0FB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345858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buClr>
                <a:srgbClr val="44B17B"/>
              </a:buCl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buClr>
                <a:srgbClr val="44B17B"/>
              </a:buCl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457D4-835A-4A12-B0C1-3357A9D678B0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236146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8340-25AE-4AC2-B1A0-1EC0B19D5B4B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185755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B6C64-E5F7-4936-9C2C-71C1728A5393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85903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1E01-F202-45D1-971F-332DC040AF91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161862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B16C1-92F9-44F6-9DA8-D3176813A505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344891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2E744-ACAC-4902-8572-D3D2304BE982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41536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auto">
          <a:xfrm>
            <a:off x="0" y="6669088"/>
            <a:ext cx="9144000" cy="3603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et-EE"/>
          </a:p>
        </p:txBody>
      </p:sp>
      <p:sp>
        <p:nvSpPr>
          <p:cNvPr id="1027" name="Rectangle 17"/>
          <p:cNvSpPr>
            <a:spLocks noChangeArrowheads="1"/>
          </p:cNvSpPr>
          <p:nvPr/>
        </p:nvSpPr>
        <p:spPr bwMode="auto">
          <a:xfrm>
            <a:off x="0" y="908052"/>
            <a:ext cx="9144000" cy="504825"/>
          </a:xfrm>
          <a:prstGeom prst="rect">
            <a:avLst/>
          </a:prstGeom>
          <a:gradFill rotWithShape="1">
            <a:gsLst>
              <a:gs pos="0">
                <a:srgbClr val="DDDDDD">
                  <a:alpha val="49001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et-EE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7176" y="260352"/>
            <a:ext cx="46196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 dirty="0"/>
              <a:t>Title-Format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Edit </a:t>
            </a:r>
            <a:r>
              <a:rPr lang="en-GB" altLang="en-US" dirty="0" err="1"/>
              <a:t>Titleformat</a:t>
            </a:r>
            <a:endParaRPr lang="en-GB" altLang="en-US" dirty="0"/>
          </a:p>
          <a:p>
            <a:pPr lvl="1"/>
            <a:r>
              <a:rPr lang="en-GB" altLang="en-US" dirty="0"/>
              <a:t>2nd</a:t>
            </a:r>
          </a:p>
          <a:p>
            <a:pPr lvl="2"/>
            <a:r>
              <a:rPr lang="en-GB" altLang="en-US" dirty="0"/>
              <a:t>3rd</a:t>
            </a:r>
          </a:p>
          <a:p>
            <a:pPr lvl="3"/>
            <a:r>
              <a:rPr lang="en-GB" altLang="en-US" dirty="0"/>
              <a:t>4th</a:t>
            </a:r>
          </a:p>
          <a:p>
            <a:pPr lvl="4"/>
            <a:r>
              <a:rPr lang="en-GB" altLang="en-US" dirty="0"/>
              <a:t>5th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C9653886-B456-4447-A8A6-ABBCF559EDD6}" type="slidenum">
              <a:rPr lang="de-AT" altLang="en-US"/>
              <a:pPr>
                <a:defRPr/>
              </a:pPr>
              <a:t>‹#›</a:t>
            </a:fld>
            <a:endParaRPr lang="de-AT" altLang="en-US"/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4" name="Picture 2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7790"/>
            <a:ext cx="10191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Grafik 1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3" y="6231471"/>
            <a:ext cx="1785937" cy="3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buClr>
          <a:srgbClr val="0070C0"/>
        </a:buClr>
        <a:tabLst>
          <a:tab pos="0" algn="l"/>
          <a:tab pos="685800" algn="l"/>
          <a:tab pos="1371600" algn="l"/>
          <a:tab pos="2057400" algn="l"/>
          <a:tab pos="2743200" algn="l"/>
          <a:tab pos="3429000" algn="l"/>
          <a:tab pos="4114800" algn="l"/>
          <a:tab pos="4800600" algn="l"/>
          <a:tab pos="5486400" algn="l"/>
          <a:tab pos="6172200" algn="l"/>
          <a:tab pos="6858000" algn="l"/>
          <a:tab pos="7543800" algn="l"/>
        </a:tabLst>
        <a:defRPr lang="de-AT" sz="3000" kern="1200" baseline="0" dirty="0">
          <a:solidFill>
            <a:srgbClr val="44B17B"/>
          </a:solidFill>
          <a:latin typeface="+mj-lt"/>
          <a:ea typeface="+mn-ea"/>
          <a:cs typeface="+mn-cs"/>
        </a:defRPr>
      </a:lvl1pPr>
      <a:lvl2pPr algn="r" rtl="0" eaLnBrk="0" fontAlgn="base" hangingPunct="0">
        <a:spcBef>
          <a:spcPct val="0"/>
        </a:spcBef>
        <a:spcAft>
          <a:spcPct val="0"/>
        </a:spcAft>
        <a:buClr>
          <a:srgbClr val="0070C0"/>
        </a:buClr>
        <a:tabLst>
          <a:tab pos="0" algn="l"/>
          <a:tab pos="685800" algn="l"/>
          <a:tab pos="1371600" algn="l"/>
          <a:tab pos="2057400" algn="l"/>
          <a:tab pos="2743200" algn="l"/>
          <a:tab pos="3429000" algn="l"/>
          <a:tab pos="4114800" algn="l"/>
          <a:tab pos="4800600" algn="l"/>
          <a:tab pos="5486400" algn="l"/>
          <a:tab pos="6172200" algn="l"/>
          <a:tab pos="6858000" algn="l"/>
          <a:tab pos="7543800" algn="l"/>
        </a:tabLst>
        <a:defRPr sz="3000">
          <a:solidFill>
            <a:srgbClr val="0070C0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buClr>
          <a:srgbClr val="0070C0"/>
        </a:buClr>
        <a:tabLst>
          <a:tab pos="0" algn="l"/>
          <a:tab pos="685800" algn="l"/>
          <a:tab pos="1371600" algn="l"/>
          <a:tab pos="2057400" algn="l"/>
          <a:tab pos="2743200" algn="l"/>
          <a:tab pos="3429000" algn="l"/>
          <a:tab pos="4114800" algn="l"/>
          <a:tab pos="4800600" algn="l"/>
          <a:tab pos="5486400" algn="l"/>
          <a:tab pos="6172200" algn="l"/>
          <a:tab pos="6858000" algn="l"/>
          <a:tab pos="7543800" algn="l"/>
        </a:tabLst>
        <a:defRPr sz="3000">
          <a:solidFill>
            <a:srgbClr val="0070C0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buClr>
          <a:srgbClr val="0070C0"/>
        </a:buClr>
        <a:tabLst>
          <a:tab pos="0" algn="l"/>
          <a:tab pos="685800" algn="l"/>
          <a:tab pos="1371600" algn="l"/>
          <a:tab pos="2057400" algn="l"/>
          <a:tab pos="2743200" algn="l"/>
          <a:tab pos="3429000" algn="l"/>
          <a:tab pos="4114800" algn="l"/>
          <a:tab pos="4800600" algn="l"/>
          <a:tab pos="5486400" algn="l"/>
          <a:tab pos="6172200" algn="l"/>
          <a:tab pos="6858000" algn="l"/>
          <a:tab pos="7543800" algn="l"/>
        </a:tabLst>
        <a:defRPr sz="3000">
          <a:solidFill>
            <a:srgbClr val="0070C0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buClr>
          <a:srgbClr val="0070C0"/>
        </a:buClr>
        <a:tabLst>
          <a:tab pos="0" algn="l"/>
          <a:tab pos="685800" algn="l"/>
          <a:tab pos="1371600" algn="l"/>
          <a:tab pos="2057400" algn="l"/>
          <a:tab pos="2743200" algn="l"/>
          <a:tab pos="3429000" algn="l"/>
          <a:tab pos="4114800" algn="l"/>
          <a:tab pos="4800600" algn="l"/>
          <a:tab pos="5486400" algn="l"/>
          <a:tab pos="6172200" algn="l"/>
          <a:tab pos="6858000" algn="l"/>
          <a:tab pos="7543800" algn="l"/>
        </a:tabLst>
        <a:defRPr sz="3000">
          <a:solidFill>
            <a:srgbClr val="0070C0"/>
          </a:solidFill>
          <a:latin typeface="Arial" charset="0"/>
        </a:defRPr>
      </a:lvl5pPr>
      <a:lvl6pPr marL="342900" algn="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44B17B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44B17B"/>
        </a:buClr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44B17B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44B17B"/>
        </a:buClr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44B17B"/>
        </a:buClr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iglib.uibk.ac.at/nav/classification/49337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dlib.si/results/?euapi=1&amp;query='keywords%3Deodopen'&amp;sortDir=ASC&amp;sort=date&amp;pageSize=25&amp;fbclid=IwAR3szSUDqiOm7gmZwf9DV5_O7AAudlta1XebQ3CAWdc4L5tICWP2opRuAV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igitale-bibliothek-mv.de/viewer/browse/-/1/-/DC:bibliotheken.700moorbibliothek/?fbclid=IwAR0EGo041L0PdbyPAHn6kizgXbAg_znPFYqkJT6qv_lF-WJwme5A2qQ2LU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digital.bib-bvb.de/R/MBMEE1NKBH9VBQC57LMY9UFTS6TAXEBCH3J7I49MMT6LC3PF2D-00872?func=collections-result&amp;collection_id=58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kolekcijos.biblioteka.vu.lt/en/eodopen?display=grid&amp;fbclid=IwAR2EAt6GfSNRPNODr-5rpAR-lQL6RcWoDIEwgB0eD8JW2Sf78qCKT0BA9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kpbc.umk.pl/dlibra/metadatasearch?action=AdvancedSearchAction&amp;type=-3&amp;val1=Sponsor:%22607666-CREA-1-2019-1-AT-CULT-COOP2%2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digar.ee/arhiiv/et/raamatud?id=139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dspace.ut.ee/handle/10062/6713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2ebooks.e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s2ebooks.eu/" TargetMode="External"/><Relationship Id="rId4" Type="http://schemas.openxmlformats.org/officeDocument/2006/relationships/hyperlink" Target="http://www.ester.e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odopen.eu/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watch/?v=12341144102779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4293096"/>
            <a:ext cx="6480720" cy="1963390"/>
          </a:xfrm>
        </p:spPr>
        <p:txBody>
          <a:bodyPr/>
          <a:lstStyle/>
          <a:p>
            <a:pPr eaLnBrk="1" hangingPunct="1"/>
            <a:r>
              <a:rPr lang="fi-FI" altLang="en-US" sz="2400" b="1" dirty="0" err="1"/>
              <a:t>Kohaliku</a:t>
            </a:r>
            <a:r>
              <a:rPr lang="fi-FI" altLang="en-US" sz="2400" b="1" dirty="0"/>
              <a:t> </a:t>
            </a:r>
            <a:r>
              <a:rPr lang="fi-FI" altLang="en-US" sz="2400" b="1" dirty="0" err="1"/>
              <a:t>kogukonna</a:t>
            </a:r>
            <a:r>
              <a:rPr lang="fi-FI" altLang="en-US" sz="2400" b="1" dirty="0"/>
              <a:t> </a:t>
            </a:r>
            <a:r>
              <a:rPr lang="fi-FI" altLang="en-US" sz="2400" b="1" dirty="0" err="1"/>
              <a:t>kaasamine</a:t>
            </a:r>
            <a:r>
              <a:rPr lang="fi-FI" altLang="en-US" sz="2400" b="1" dirty="0"/>
              <a:t> </a:t>
            </a:r>
            <a:r>
              <a:rPr lang="et-EE" altLang="en-US" sz="2400" b="1" dirty="0"/>
              <a:t/>
            </a:r>
            <a:br>
              <a:rPr lang="et-EE" altLang="en-US" sz="2400" b="1" dirty="0"/>
            </a:br>
            <a:r>
              <a:rPr lang="fi-FI" altLang="en-US" sz="2400" b="1" dirty="0" err="1"/>
              <a:t>üle-euroopalise</a:t>
            </a:r>
            <a:r>
              <a:rPr lang="fi-FI" altLang="en-US" sz="2400" b="1" dirty="0"/>
              <a:t> projekti EODOPEN </a:t>
            </a:r>
            <a:r>
              <a:rPr lang="fi-FI" altLang="en-US" sz="2400" b="1" dirty="0" err="1"/>
              <a:t>näitel</a:t>
            </a:r>
            <a:r>
              <a:rPr lang="fi-FI" altLang="en-US" sz="2400" b="1" dirty="0"/>
              <a:t> </a:t>
            </a:r>
            <a:r>
              <a:rPr lang="et-EE" altLang="en-US" sz="2400" b="1" dirty="0"/>
              <a:t/>
            </a:r>
            <a:br>
              <a:rPr lang="et-EE" altLang="en-US" sz="2400" b="1" dirty="0"/>
            </a:br>
            <a:r>
              <a:rPr lang="et-EE" altLang="en-US" dirty="0"/>
              <a:t/>
            </a:r>
            <a:br>
              <a:rPr lang="et-EE" altLang="en-US" dirty="0"/>
            </a:br>
            <a:r>
              <a:rPr lang="et-EE" altLang="en-US" sz="1600" dirty="0">
                <a:solidFill>
                  <a:srgbClr val="006699"/>
                </a:solidFill>
              </a:rPr>
              <a:t>Elena Sipria-Mironov</a:t>
            </a:r>
            <a:br>
              <a:rPr lang="et-EE" altLang="en-US" sz="1600" dirty="0">
                <a:solidFill>
                  <a:srgbClr val="006699"/>
                </a:solidFill>
              </a:rPr>
            </a:br>
            <a:r>
              <a:rPr lang="et-EE" altLang="en-US" sz="1600" dirty="0">
                <a:solidFill>
                  <a:srgbClr val="006699"/>
                </a:solidFill>
              </a:rPr>
              <a:t>TÜ raamatukogu</a:t>
            </a:r>
            <a:br>
              <a:rPr lang="et-EE" altLang="en-US" sz="1600" dirty="0">
                <a:solidFill>
                  <a:srgbClr val="006699"/>
                </a:solidFill>
              </a:rPr>
            </a:br>
            <a:r>
              <a:rPr lang="et-EE" altLang="en-US" sz="1600" dirty="0">
                <a:solidFill>
                  <a:srgbClr val="006699"/>
                </a:solidFill>
              </a:rPr>
              <a:t/>
            </a:r>
            <a:br>
              <a:rPr lang="et-EE" altLang="en-US" sz="1600" dirty="0">
                <a:solidFill>
                  <a:srgbClr val="006699"/>
                </a:solidFill>
              </a:rPr>
            </a:br>
            <a:r>
              <a:rPr lang="et-EE" altLang="en-US" sz="1600" i="1" dirty="0">
                <a:solidFill>
                  <a:srgbClr val="006699"/>
                </a:solidFill>
              </a:rPr>
              <a:t>Oskar Kallase päev (XXVIII raamatuteaduse konverents) 26.10.2020</a:t>
            </a:r>
            <a:endParaRPr lang="de-DE" altLang="en-US" sz="1400" dirty="0"/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736057" y="4725591"/>
            <a:ext cx="3942160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70C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70C0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70C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 typeface="Wingdings" panose="05000000000000000000" pitchFamily="2" charset="2"/>
              <a:buNone/>
            </a:pPr>
            <a:endParaRPr lang="de-DE" altLang="en-US"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Austria ja Sloveenia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4320480" cy="4728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248" y="1052736"/>
            <a:ext cx="3919724" cy="47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Saksamaa, Leedu, Poola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1" y="1041495"/>
            <a:ext cx="4215757" cy="4475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285" y="1047836"/>
            <a:ext cx="4481468" cy="325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10" y="4450130"/>
            <a:ext cx="3711438" cy="20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Autoriõigused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48" y="1124744"/>
            <a:ext cx="7992888" cy="2349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48" y="3573016"/>
            <a:ext cx="7992888" cy="274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352"/>
            <a:ext cx="5842993" cy="639763"/>
          </a:xfrm>
        </p:spPr>
        <p:txBody>
          <a:bodyPr/>
          <a:lstStyle/>
          <a:p>
            <a:r>
              <a:rPr lang="et-EE" dirty="0" err="1"/>
              <a:t>University</a:t>
            </a:r>
            <a:r>
              <a:rPr lang="et-EE" dirty="0"/>
              <a:t> </a:t>
            </a:r>
            <a:r>
              <a:rPr lang="et-EE" dirty="0" err="1"/>
              <a:t>Library</a:t>
            </a:r>
            <a:r>
              <a:rPr lang="et-EE" dirty="0"/>
              <a:t> of Innsbruck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16374"/>
            <a:ext cx="8229600" cy="2092946"/>
          </a:xfrm>
        </p:spPr>
        <p:txBody>
          <a:bodyPr/>
          <a:lstStyle/>
          <a:p>
            <a:r>
              <a:rPr lang="et-EE" dirty="0"/>
              <a:t>„</a:t>
            </a:r>
            <a:r>
              <a:rPr lang="en-US" dirty="0"/>
              <a:t>100 Years of Tyrolean Literature</a:t>
            </a:r>
            <a:r>
              <a:rPr lang="et-EE" dirty="0"/>
              <a:t>“</a:t>
            </a:r>
            <a:r>
              <a:rPr lang="en-GB" dirty="0"/>
              <a:t> </a:t>
            </a:r>
          </a:p>
          <a:p>
            <a:pPr lvl="1"/>
            <a:r>
              <a:rPr lang="et-EE" dirty="0"/>
              <a:t>Ülikooli raamatukogu ja arhiivi koostööprojekt</a:t>
            </a:r>
          </a:p>
          <a:p>
            <a:pPr lvl="1"/>
            <a:r>
              <a:rPr lang="et-EE" dirty="0"/>
              <a:t>750 autori nime ja 40 m seinakleebist </a:t>
            </a:r>
            <a:endParaRPr lang="en-GB" dirty="0"/>
          </a:p>
          <a:p>
            <a:pPr lvl="1"/>
            <a:r>
              <a:rPr lang="et-EE" dirty="0">
                <a:hlinkClick r:id="rId2"/>
              </a:rPr>
              <a:t>Link UIBK EODOPEN kollektsioonile</a:t>
            </a:r>
            <a:endParaRPr lang="en-GB" dirty="0"/>
          </a:p>
          <a:p>
            <a:r>
              <a:rPr lang="et-EE" dirty="0"/>
              <a:t>“Tyrolean </a:t>
            </a:r>
            <a:r>
              <a:rPr lang="et-EE" dirty="0" err="1"/>
              <a:t>Catalogue</a:t>
            </a:r>
            <a:r>
              <a:rPr lang="et-EE" dirty="0"/>
              <a:t>”</a:t>
            </a:r>
            <a:r>
              <a:rPr lang="en-GB" dirty="0"/>
              <a:t> (</a:t>
            </a:r>
            <a:r>
              <a:rPr lang="et-E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1908</a:t>
            </a:r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</a:t>
            </a:r>
            <a:r>
              <a:rPr lang="et-E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1930</a:t>
            </a:r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) </a:t>
            </a:r>
            <a:r>
              <a:rPr lang="en-GB" b="0" i="1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Transkribus</a:t>
            </a:r>
            <a:endParaRPr lang="et-EE" i="1" dirty="0"/>
          </a:p>
          <a:p>
            <a:pPr marL="342900" lvl="1" indent="0">
              <a:buNone/>
            </a:pPr>
            <a:endParaRPr lang="et-EE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52359"/>
            <a:ext cx="3888432" cy="2916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4526C-90E1-4965-A2E9-4E06B714A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052358"/>
            <a:ext cx="3099115" cy="29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D316-797C-4ED5-BD6F-D4BB5AF3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7" y="116632"/>
            <a:ext cx="6203033" cy="720080"/>
          </a:xfrm>
        </p:spPr>
        <p:txBody>
          <a:bodyPr/>
          <a:lstStyle/>
          <a:p>
            <a:r>
              <a:rPr lang="en-GB" dirty="0" smtClean="0"/>
              <a:t>National </a:t>
            </a:r>
            <a:r>
              <a:rPr lang="en-GB" dirty="0"/>
              <a:t>and University Library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GB" dirty="0" smtClean="0"/>
              <a:t>of </a:t>
            </a:r>
            <a:r>
              <a:rPr lang="en-GB" dirty="0"/>
              <a:t>Slovenia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95D80-777D-4CD7-B8F2-D2AF94EF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224135"/>
          </a:xfrm>
        </p:spPr>
        <p:txBody>
          <a:bodyPr/>
          <a:lstStyle/>
          <a:p>
            <a:r>
              <a:rPr lang="en-GB" dirty="0"/>
              <a:t>Mostly damaged library materials</a:t>
            </a:r>
          </a:p>
          <a:p>
            <a:pPr lvl="1"/>
            <a:r>
              <a:rPr lang="en-GB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humour, teaching materials, lexicons, instructions, studies, dream books, etiquette and books on national costumes</a:t>
            </a:r>
            <a:endParaRPr lang="en-GB" dirty="0"/>
          </a:p>
          <a:p>
            <a:r>
              <a:rPr lang="en-GB" dirty="0">
                <a:hlinkClick r:id="rId2"/>
              </a:rPr>
              <a:t>EODOPEN collection Digital Library of Slovenia </a:t>
            </a:r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979AB-BD5A-41E0-B959-6BC1E50A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2" y="1064609"/>
            <a:ext cx="5035487" cy="3179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2788D5-3C86-4401-9F75-6644DF25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052737"/>
            <a:ext cx="2160240" cy="3202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95491-7072-466C-82F2-E7EE011A7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455" y="1063194"/>
            <a:ext cx="2705112" cy="31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60352"/>
            <a:ext cx="5698977" cy="639763"/>
          </a:xfrm>
        </p:spPr>
        <p:txBody>
          <a:bodyPr/>
          <a:lstStyle/>
          <a:p>
            <a:r>
              <a:rPr lang="en-US" dirty="0"/>
              <a:t>University Library of Greifswald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301701"/>
            <a:ext cx="8229600" cy="1872208"/>
          </a:xfrm>
        </p:spPr>
        <p:txBody>
          <a:bodyPr/>
          <a:lstStyle/>
          <a:p>
            <a:r>
              <a:rPr lang="et-EE" sz="2000" dirty="0"/>
              <a:t>„</a:t>
            </a:r>
            <a:r>
              <a:rPr lang="en-US" sz="2000" dirty="0"/>
              <a:t>EODOPEN goes Nature Conservation</a:t>
            </a:r>
            <a:r>
              <a:rPr lang="et-EE" sz="2000" dirty="0"/>
              <a:t>!“</a:t>
            </a:r>
          </a:p>
          <a:p>
            <a:pPr lvl="1"/>
            <a:r>
              <a:rPr lang="en-US" sz="1700" dirty="0"/>
              <a:t>Peatland and Nature Conservation International Library (</a:t>
            </a:r>
            <a:r>
              <a:rPr lang="en-US" sz="1700" dirty="0" err="1"/>
              <a:t>PeNCIL</a:t>
            </a:r>
            <a:r>
              <a:rPr lang="en-US" sz="1700" dirty="0"/>
              <a:t>)</a:t>
            </a:r>
            <a:endParaRPr lang="et-EE" sz="1700" dirty="0"/>
          </a:p>
          <a:p>
            <a:pPr lvl="1"/>
            <a:r>
              <a:rPr lang="en-US" sz="1700" dirty="0"/>
              <a:t>25,000 publications related to peatlands and nature conservation, of which over 5,000 books </a:t>
            </a:r>
            <a:endParaRPr lang="et-EE" sz="1700" dirty="0"/>
          </a:p>
          <a:p>
            <a:pPr lvl="1"/>
            <a:r>
              <a:rPr lang="et-EE" sz="1700" dirty="0"/>
              <a:t>EODOPEN </a:t>
            </a:r>
            <a:r>
              <a:rPr lang="et-EE" sz="1700" dirty="0" err="1"/>
              <a:t>collection</a:t>
            </a:r>
            <a:r>
              <a:rPr lang="et-EE" sz="1700" dirty="0"/>
              <a:t> at  </a:t>
            </a:r>
            <a:r>
              <a:rPr lang="et-EE" sz="1700" dirty="0" err="1">
                <a:hlinkClick r:id="rId2"/>
              </a:rPr>
              <a:t>Digital</a:t>
            </a:r>
            <a:r>
              <a:rPr lang="et-EE" sz="1700" dirty="0">
                <a:hlinkClick r:id="rId2"/>
              </a:rPr>
              <a:t> </a:t>
            </a:r>
            <a:r>
              <a:rPr lang="et-EE" sz="1700" dirty="0" err="1">
                <a:hlinkClick r:id="rId2"/>
              </a:rPr>
              <a:t>Library</a:t>
            </a:r>
            <a:r>
              <a:rPr lang="et-EE" sz="1700" dirty="0">
                <a:hlinkClick r:id="rId2"/>
              </a:rPr>
              <a:t> of Mecklenburg-Vorpommern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2636"/>
            <a:ext cx="3999351" cy="283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182636"/>
            <a:ext cx="4366512" cy="26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60352"/>
            <a:ext cx="6563073" cy="639763"/>
          </a:xfrm>
        </p:spPr>
        <p:txBody>
          <a:bodyPr/>
          <a:lstStyle/>
          <a:p>
            <a:r>
              <a:rPr lang="en-US" dirty="0"/>
              <a:t>University Library Regensburg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98" y="5157192"/>
            <a:ext cx="8229600" cy="1440456"/>
          </a:xfrm>
        </p:spPr>
        <p:txBody>
          <a:bodyPr/>
          <a:lstStyle/>
          <a:p>
            <a:r>
              <a:rPr lang="et-EE" sz="2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Alma </a:t>
            </a:r>
            <a:r>
              <a:rPr lang="et-EE" sz="20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Karlin</a:t>
            </a:r>
            <a:r>
              <a:rPr lang="en-GB" sz="2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“The death-thorn and other strange experiences in Peru and Panama”, originally written in German.</a:t>
            </a:r>
          </a:p>
          <a:p>
            <a:r>
              <a:rPr lang="en-GB" sz="2000" dirty="0">
                <a:hlinkClick r:id="rId2"/>
              </a:rPr>
              <a:t>UR </a:t>
            </a:r>
            <a:r>
              <a:rPr lang="et-EE" sz="2000" dirty="0">
                <a:hlinkClick r:id="rId2"/>
              </a:rPr>
              <a:t>EODOPEN </a:t>
            </a:r>
            <a:r>
              <a:rPr lang="en-GB" sz="2000" dirty="0">
                <a:hlinkClick r:id="rId2"/>
              </a:rPr>
              <a:t>digital </a:t>
            </a:r>
            <a:r>
              <a:rPr lang="et-EE" sz="2000" dirty="0" err="1">
                <a:hlinkClick r:id="rId2"/>
              </a:rPr>
              <a:t>collection</a:t>
            </a:r>
            <a:r>
              <a:rPr lang="et-EE" sz="2000" dirty="0"/>
              <a:t> </a:t>
            </a:r>
            <a:r>
              <a:rPr lang="en-GB" sz="2000" dirty="0"/>
              <a:t>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911B1-1B4C-43C8-AA80-61B7DE5E0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19712"/>
            <a:ext cx="4349675" cy="4145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23D83-8E5D-45C9-A27D-893F987B8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09" y="927150"/>
            <a:ext cx="5177391" cy="41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501" y="154062"/>
            <a:ext cx="6635081" cy="639763"/>
          </a:xfrm>
        </p:spPr>
        <p:txBody>
          <a:bodyPr/>
          <a:lstStyle/>
          <a:p>
            <a:r>
              <a:rPr lang="en-US" sz="2800" dirty="0"/>
              <a:t>The Center for Scientific and Technical Information of the Slovak Republic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293096"/>
            <a:ext cx="8291265" cy="1800200"/>
          </a:xfrm>
        </p:spPr>
        <p:txBody>
          <a:bodyPr/>
          <a:lstStyle/>
          <a:p>
            <a:r>
              <a:rPr lang="et-EE" sz="2000" b="1" dirty="0"/>
              <a:t>M</a:t>
            </a:r>
            <a:r>
              <a:rPr lang="en-US" sz="2000" b="1" dirty="0" err="1"/>
              <a:t>ak</a:t>
            </a:r>
            <a:r>
              <a:rPr lang="et-EE" sz="2000" b="1" dirty="0" err="1"/>
              <a:t>ing</a:t>
            </a:r>
            <a:r>
              <a:rPr lang="en-US" sz="2000" b="1" dirty="0"/>
              <a:t> accessible the works of the Slovak Academy of Sciences</a:t>
            </a:r>
            <a:endParaRPr lang="et-EE" sz="2000" b="1" dirty="0"/>
          </a:p>
          <a:p>
            <a:pPr lvl="1"/>
            <a:r>
              <a:rPr lang="en-US" sz="2000" dirty="0"/>
              <a:t>Institute of Geography of the Slovak Academy of Sciences and the Institute of Measurement of the Slovak Academy of Sciences</a:t>
            </a:r>
            <a:endParaRPr lang="et-EE" sz="2000" dirty="0"/>
          </a:p>
          <a:p>
            <a:pPr lvl="1"/>
            <a:r>
              <a:rPr lang="et-EE" sz="2000" dirty="0" err="1"/>
              <a:t>More</a:t>
            </a:r>
            <a:r>
              <a:rPr lang="et-EE" sz="2000" dirty="0"/>
              <a:t> </a:t>
            </a:r>
            <a:r>
              <a:rPr lang="et-EE" sz="2000" dirty="0" err="1"/>
              <a:t>than</a:t>
            </a:r>
            <a:r>
              <a:rPr lang="et-EE" sz="2000" dirty="0"/>
              <a:t> 10,000 pages so </a:t>
            </a:r>
            <a:r>
              <a:rPr lang="et-EE" sz="2000" dirty="0" err="1"/>
              <a:t>far</a:t>
            </a:r>
            <a:endParaRPr lang="et-EE" sz="2000" dirty="0"/>
          </a:p>
          <a:p>
            <a:pPr lvl="1"/>
            <a:r>
              <a:rPr lang="et-EE" sz="2000" dirty="0" err="1"/>
              <a:t>Collection</a:t>
            </a:r>
            <a:r>
              <a:rPr lang="et-EE" sz="2000" dirty="0"/>
              <a:t> at </a:t>
            </a:r>
            <a:r>
              <a:rPr lang="en-US" sz="2000" dirty="0"/>
              <a:t>CVTI SR Virtual Study Room</a:t>
            </a:r>
            <a:endParaRPr lang="et-EE" sz="20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4472499" cy="300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989" y="1069805"/>
            <a:ext cx="4299516" cy="29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AABA-AE4E-4F01-A262-B248752E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260352"/>
            <a:ext cx="5266929" cy="639763"/>
          </a:xfrm>
        </p:spPr>
        <p:txBody>
          <a:bodyPr/>
          <a:lstStyle/>
          <a:p>
            <a:r>
              <a:rPr lang="et-EE" dirty="0"/>
              <a:t>Vilnius University </a:t>
            </a:r>
            <a:r>
              <a:rPr lang="et-EE" dirty="0" err="1"/>
              <a:t>Library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59BC6-B099-4CCC-9297-B42063AB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725144"/>
            <a:ext cx="8229600" cy="1440159"/>
          </a:xfrm>
        </p:spPr>
        <p:txBody>
          <a:bodyPr/>
          <a:lstStyle/>
          <a:p>
            <a:r>
              <a:rPr lang="en-GB" dirty="0" err="1"/>
              <a:t>Soovituslik</a:t>
            </a:r>
            <a:r>
              <a:rPr lang="en-GB" dirty="0"/>
              <a:t> </a:t>
            </a:r>
            <a:r>
              <a:rPr lang="en-GB" dirty="0" err="1"/>
              <a:t>nimekiri</a:t>
            </a:r>
            <a:r>
              <a:rPr lang="en-GB" dirty="0"/>
              <a:t> </a:t>
            </a:r>
            <a:r>
              <a:rPr lang="en-GB" dirty="0" err="1"/>
              <a:t>õpikutest</a:t>
            </a:r>
            <a:r>
              <a:rPr lang="en-GB" dirty="0"/>
              <a:t>, </a:t>
            </a:r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hulgas</a:t>
            </a:r>
            <a:r>
              <a:rPr lang="en-GB" dirty="0"/>
              <a:t> ka </a:t>
            </a:r>
            <a:r>
              <a:rPr lang="en-GB" dirty="0" err="1"/>
              <a:t>poola</a:t>
            </a:r>
            <a:r>
              <a:rPr lang="en-GB" dirty="0"/>
              <a:t>-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venekeelne</a:t>
            </a:r>
            <a:r>
              <a:rPr lang="en-GB" dirty="0"/>
              <a:t> </a:t>
            </a:r>
            <a:r>
              <a:rPr lang="en-GB" dirty="0" err="1"/>
              <a:t>kirjandus</a:t>
            </a:r>
            <a:endParaRPr lang="en-GB" dirty="0"/>
          </a:p>
          <a:p>
            <a:r>
              <a:rPr lang="en-GB" dirty="0">
                <a:hlinkClick r:id="rId2"/>
              </a:rPr>
              <a:t>EODOPEN </a:t>
            </a:r>
            <a:r>
              <a:rPr lang="et-EE" dirty="0">
                <a:hlinkClick r:id="rId2"/>
              </a:rPr>
              <a:t>VU </a:t>
            </a:r>
            <a:r>
              <a:rPr lang="et-EE" dirty="0" err="1">
                <a:hlinkClick r:id="rId2"/>
              </a:rPr>
              <a:t>Library</a:t>
            </a:r>
            <a:r>
              <a:rPr lang="et-EE" dirty="0">
                <a:hlinkClick r:id="rId2"/>
              </a:rPr>
              <a:t> Digital </a:t>
            </a:r>
            <a:r>
              <a:rPr lang="et-EE" dirty="0" err="1">
                <a:hlinkClick r:id="rId2"/>
              </a:rPr>
              <a:t>Collections</a:t>
            </a:r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28124-6323-483E-99F5-A3335F35E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" y="1012276"/>
            <a:ext cx="4569317" cy="3303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6A7E6-666E-4773-8C82-676A54479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025741"/>
            <a:ext cx="4619626" cy="33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785B-39B1-423C-B9AC-3947DCA6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60352"/>
            <a:ext cx="6796844" cy="639763"/>
          </a:xfrm>
        </p:spPr>
        <p:txBody>
          <a:bodyPr/>
          <a:lstStyle/>
          <a:p>
            <a:r>
              <a:rPr lang="et-EE" dirty="0"/>
              <a:t>Nicolaus Copernicus University </a:t>
            </a:r>
            <a:r>
              <a:rPr lang="et-EE" dirty="0" err="1"/>
              <a:t>Library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98A77-6DC6-4AA4-8E61-759DD12B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56" y="5085184"/>
            <a:ext cx="8229600" cy="1151136"/>
          </a:xfrm>
        </p:spPr>
        <p:txBody>
          <a:bodyPr/>
          <a:lstStyle/>
          <a:p>
            <a:r>
              <a:rPr lang="en-GB" dirty="0" err="1"/>
              <a:t>Doktoritööde</a:t>
            </a:r>
            <a:r>
              <a:rPr lang="en-GB" dirty="0"/>
              <a:t> </a:t>
            </a:r>
            <a:r>
              <a:rPr lang="en-GB" dirty="0" err="1"/>
              <a:t>digiteerimine</a:t>
            </a:r>
            <a:r>
              <a:rPr lang="en-GB" dirty="0"/>
              <a:t>, </a:t>
            </a:r>
            <a:r>
              <a:rPr lang="en-GB" dirty="0" err="1"/>
              <a:t>koostöö</a:t>
            </a:r>
            <a:r>
              <a:rPr lang="en-GB" dirty="0"/>
              <a:t> </a:t>
            </a:r>
            <a:r>
              <a:rPr lang="en-GB" dirty="0" err="1"/>
              <a:t>teaduskondadega</a:t>
            </a:r>
            <a:endParaRPr lang="en-GB" dirty="0"/>
          </a:p>
          <a:p>
            <a:r>
              <a:rPr lang="et-EE" dirty="0" err="1">
                <a:hlinkClick r:id="rId2"/>
              </a:rPr>
              <a:t>Kujawsko-Pomorska</a:t>
            </a:r>
            <a:r>
              <a:rPr lang="et-EE" dirty="0">
                <a:hlinkClick r:id="rId2"/>
              </a:rPr>
              <a:t> Digital </a:t>
            </a:r>
            <a:r>
              <a:rPr lang="et-EE" dirty="0" err="1">
                <a:hlinkClick r:id="rId2"/>
              </a:rPr>
              <a:t>Library</a:t>
            </a:r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A968E-4C04-4E96-88F5-04DCF333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79196"/>
            <a:ext cx="7344816" cy="379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n-US" dirty="0"/>
              <a:t>Sisukord</a:t>
            </a:r>
            <a:endParaRPr lang="de-DE" altLang="en-US" dirty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395536" y="3645024"/>
            <a:ext cx="8496944" cy="2548879"/>
          </a:xfrm>
        </p:spPr>
        <p:txBody>
          <a:bodyPr/>
          <a:lstStyle/>
          <a:p>
            <a:r>
              <a:rPr lang="fi-FI" altLang="en-US" dirty="0" err="1"/>
              <a:t>Mis</a:t>
            </a:r>
            <a:r>
              <a:rPr lang="fi-FI" altLang="en-US" dirty="0"/>
              <a:t> on EODOPEN ja </a:t>
            </a:r>
            <a:r>
              <a:rPr lang="fi-FI" altLang="en-US" dirty="0" err="1"/>
              <a:t>kellele</a:t>
            </a:r>
            <a:r>
              <a:rPr lang="fi-FI" altLang="en-US" dirty="0"/>
              <a:t> </a:t>
            </a:r>
            <a:r>
              <a:rPr lang="fi-FI" altLang="en-US" dirty="0" err="1"/>
              <a:t>projekt</a:t>
            </a:r>
            <a:r>
              <a:rPr lang="fi-FI" altLang="en-US" dirty="0"/>
              <a:t> on </a:t>
            </a:r>
            <a:r>
              <a:rPr lang="fi-FI" altLang="en-US" dirty="0" err="1"/>
              <a:t>suunatud</a:t>
            </a:r>
            <a:r>
              <a:rPr lang="fi-FI" altLang="en-US" dirty="0"/>
              <a:t>?</a:t>
            </a:r>
            <a:endParaRPr lang="et-EE" altLang="en-US" dirty="0"/>
          </a:p>
          <a:p>
            <a:r>
              <a:rPr lang="fi-FI" altLang="en-US" dirty="0" err="1"/>
              <a:t>Kuidas</a:t>
            </a:r>
            <a:r>
              <a:rPr lang="fi-FI" altLang="en-US" dirty="0"/>
              <a:t> </a:t>
            </a:r>
            <a:r>
              <a:rPr lang="et-EE" altLang="en-US" dirty="0"/>
              <a:t>kaasatakse kohaliku kogukonda erinevates Euroopa riikides</a:t>
            </a:r>
            <a:r>
              <a:rPr lang="fi-FI" altLang="en-US" dirty="0"/>
              <a:t>?</a:t>
            </a:r>
            <a:endParaRPr lang="et-EE" altLang="en-US" dirty="0"/>
          </a:p>
          <a:p>
            <a:r>
              <a:rPr lang="et-EE" altLang="en-US" dirty="0"/>
              <a:t>Millised on k</a:t>
            </a:r>
            <a:r>
              <a:rPr lang="fi-FI" altLang="en-US" dirty="0" err="1"/>
              <a:t>asutajate</a:t>
            </a:r>
            <a:r>
              <a:rPr lang="fi-FI" altLang="en-US" dirty="0"/>
              <a:t> </a:t>
            </a:r>
            <a:r>
              <a:rPr lang="fi-FI" altLang="en-US" dirty="0" err="1"/>
              <a:t>huvid</a:t>
            </a:r>
            <a:r>
              <a:rPr lang="fi-FI" altLang="en-US" dirty="0"/>
              <a:t> ja </a:t>
            </a:r>
            <a:r>
              <a:rPr lang="fi-FI" altLang="en-US" dirty="0" err="1"/>
              <a:t>soovid</a:t>
            </a:r>
            <a:r>
              <a:rPr lang="fi-FI" altLang="en-US" dirty="0"/>
              <a:t> </a:t>
            </a:r>
            <a:r>
              <a:rPr lang="fi-FI" altLang="en-US" dirty="0" err="1"/>
              <a:t>teoste</a:t>
            </a:r>
            <a:r>
              <a:rPr lang="fi-FI" altLang="en-US" dirty="0"/>
              <a:t> </a:t>
            </a:r>
            <a:r>
              <a:rPr lang="et-EE" altLang="en-US" dirty="0" err="1"/>
              <a:t>digiteerimisel</a:t>
            </a:r>
            <a:r>
              <a:rPr lang="et-EE" altLang="en-US" dirty="0"/>
              <a:t>?</a:t>
            </a:r>
          </a:p>
          <a:p>
            <a:r>
              <a:rPr lang="de-DE" altLang="en-US" dirty="0" err="1"/>
              <a:t>Millised</a:t>
            </a:r>
            <a:r>
              <a:rPr lang="de-DE" altLang="en-US" dirty="0"/>
              <a:t> on </a:t>
            </a:r>
            <a:r>
              <a:rPr lang="de-DE" altLang="en-US" dirty="0" err="1"/>
              <a:t>meie</a:t>
            </a:r>
            <a:r>
              <a:rPr lang="de-DE" altLang="en-US" dirty="0"/>
              <a:t> </a:t>
            </a:r>
            <a:r>
              <a:rPr lang="et-EE" altLang="en-US" dirty="0"/>
              <a:t>väljakutsed ja </a:t>
            </a:r>
            <a:r>
              <a:rPr lang="de-DE" altLang="en-US" dirty="0" err="1"/>
              <a:t>ootused</a:t>
            </a:r>
            <a:r>
              <a:rPr lang="de-DE" altLang="en-US" dirty="0"/>
              <a:t>?</a:t>
            </a:r>
            <a:endParaRPr lang="et-EE" altLang="en-US" dirty="0"/>
          </a:p>
          <a:p>
            <a:pPr marL="0" indent="0">
              <a:buNone/>
            </a:pPr>
            <a:r>
              <a:rPr lang="fi-FI" altLang="en-US" dirty="0"/>
              <a:t> </a:t>
            </a:r>
            <a:endParaRPr lang="de-DE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354" cy="3082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7737-E9D4-4C77-846C-FE11ED74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60352"/>
            <a:ext cx="5698977" cy="639763"/>
          </a:xfrm>
        </p:spPr>
        <p:txBody>
          <a:bodyPr/>
          <a:lstStyle/>
          <a:p>
            <a:r>
              <a:rPr lang="en-GB" dirty="0" err="1"/>
              <a:t>Eesti</a:t>
            </a:r>
            <a:r>
              <a:rPr lang="en-GB" dirty="0"/>
              <a:t> </a:t>
            </a:r>
            <a:r>
              <a:rPr lang="en-GB" dirty="0" err="1"/>
              <a:t>Rahvusraamatukogu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870A0-A686-49A2-AAC7-352024663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368152"/>
          </a:xfrm>
        </p:spPr>
        <p:txBody>
          <a:bodyPr/>
          <a:lstStyle/>
          <a:p>
            <a:r>
              <a:rPr lang="et-EE" dirty="0"/>
              <a:t>A</a:t>
            </a:r>
            <a:r>
              <a:rPr lang="et-EE" dirty="0" smtClean="0"/>
              <a:t>ktiivne kasutajate kaasamine raamatukogu renoveerimise eel</a:t>
            </a:r>
          </a:p>
          <a:p>
            <a:r>
              <a:rPr lang="et-EE" dirty="0" smtClean="0">
                <a:hlinkClick r:id="rId2"/>
              </a:rPr>
              <a:t>EODOPEN k</a:t>
            </a:r>
            <a:r>
              <a:rPr lang="et-EE" dirty="0" smtClean="0">
                <a:hlinkClick r:id="rId2"/>
              </a:rPr>
              <a:t>ollektsioon DIGAR-</a:t>
            </a:r>
            <a:r>
              <a:rPr lang="et-EE" dirty="0" err="1" smtClean="0">
                <a:hlinkClick r:id="rId2"/>
              </a:rPr>
              <a:t>is</a:t>
            </a: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FC25B-6FDC-403C-817B-80C2EBE3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60027"/>
            <a:ext cx="3384376" cy="3669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060639"/>
            <a:ext cx="2635336" cy="3668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387" y="1468265"/>
            <a:ext cx="2335306" cy="2832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kas</a:t>
            </a:r>
            <a:r>
              <a:rPr lang="en-US" dirty="0"/>
              <a:t> see,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digiteeritakse</a:t>
            </a:r>
            <a:r>
              <a:rPr lang="en-US" dirty="0"/>
              <a:t> </a:t>
            </a:r>
            <a:r>
              <a:rPr lang="en-US" dirty="0" err="1"/>
              <a:t>iseloomustab</a:t>
            </a:r>
            <a:r>
              <a:rPr lang="en-US" dirty="0"/>
              <a:t> </a:t>
            </a:r>
            <a:r>
              <a:rPr lang="en-US" dirty="0" err="1"/>
              <a:t>kogukonda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60352"/>
            <a:ext cx="5698977" cy="639763"/>
          </a:xfrm>
        </p:spPr>
        <p:txBody>
          <a:bodyPr/>
          <a:lstStyle/>
          <a:p>
            <a:r>
              <a:rPr lang="et-EE" dirty="0" smtClean="0"/>
              <a:t>Tartu Ülikooli Raamatukogu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584176"/>
          </a:xfrm>
        </p:spPr>
        <p:txBody>
          <a:bodyPr/>
          <a:lstStyle/>
          <a:p>
            <a:r>
              <a:rPr lang="et-EE" sz="2000" dirty="0" smtClean="0"/>
              <a:t>Ettepanekud tudengitelt, õppejõududelt, Eesti autoritelt, raamatukoguhoidjatelt</a:t>
            </a:r>
          </a:p>
          <a:p>
            <a:r>
              <a:rPr lang="et-EE" sz="2000" dirty="0" smtClean="0"/>
              <a:t>Koostöö TÜ Kirjastusega ja Eesti Pimedate Liiduga</a:t>
            </a:r>
          </a:p>
          <a:p>
            <a:r>
              <a:rPr lang="et-EE" sz="2000" dirty="0" smtClean="0">
                <a:hlinkClick r:id="rId2"/>
              </a:rPr>
              <a:t>EODOPEN kollektsioon </a:t>
            </a:r>
            <a:r>
              <a:rPr lang="et-EE" sz="2000" dirty="0" err="1" smtClean="0">
                <a:hlinkClick r:id="rId2"/>
              </a:rPr>
              <a:t>DSpaceis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00395"/>
            <a:ext cx="2592760" cy="3801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072" y="1027871"/>
            <a:ext cx="3888432" cy="387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643" y="3140968"/>
            <a:ext cx="1788096" cy="536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986" y="4370176"/>
            <a:ext cx="1853753" cy="531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975" y="1045120"/>
            <a:ext cx="2141432" cy="1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260352"/>
            <a:ext cx="5266929" cy="639763"/>
          </a:xfrm>
        </p:spPr>
        <p:txBody>
          <a:bodyPr/>
          <a:lstStyle/>
          <a:p>
            <a:r>
              <a:rPr lang="en-US" dirty="0" err="1"/>
              <a:t>Millised</a:t>
            </a:r>
            <a:r>
              <a:rPr lang="en-US" dirty="0"/>
              <a:t> on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t-EE" dirty="0"/>
              <a:t>väljakutsed?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43" y="1916832"/>
            <a:ext cx="4447465" cy="2956534"/>
          </a:xfrm>
        </p:spPr>
        <p:txBody>
          <a:bodyPr/>
          <a:lstStyle/>
          <a:p>
            <a:r>
              <a:rPr lang="et-EE" sz="1800" dirty="0"/>
              <a:t>Lugejate eelistused</a:t>
            </a:r>
          </a:p>
          <a:p>
            <a:r>
              <a:rPr lang="et-EE" sz="1800" dirty="0"/>
              <a:t>Uued sihtrühmad</a:t>
            </a:r>
          </a:p>
          <a:p>
            <a:r>
              <a:rPr lang="et-EE" sz="1800" dirty="0"/>
              <a:t>K</a:t>
            </a:r>
            <a:r>
              <a:rPr lang="en-US" sz="1800" dirty="0" err="1"/>
              <a:t>oostöösuhted</a:t>
            </a:r>
            <a:r>
              <a:rPr lang="en-US" sz="1800" dirty="0"/>
              <a:t> </a:t>
            </a:r>
            <a:r>
              <a:rPr lang="et-EE" sz="1800" dirty="0"/>
              <a:t>organisatsioonidega</a:t>
            </a:r>
          </a:p>
          <a:p>
            <a:r>
              <a:rPr lang="et-EE" sz="1800" dirty="0"/>
              <a:t>Koostöö Eesti autorite ja kirjastajatega</a:t>
            </a:r>
            <a:r>
              <a:rPr lang="fi-FI" sz="1800" dirty="0"/>
              <a:t> </a:t>
            </a:r>
            <a:endParaRPr lang="et-EE" sz="1800" dirty="0"/>
          </a:p>
          <a:p>
            <a:r>
              <a:rPr lang="et-EE" sz="1800" dirty="0"/>
              <a:t>J</a:t>
            </a:r>
            <a:r>
              <a:rPr lang="en-US" sz="1800" dirty="0" err="1"/>
              <a:t>uurdepääs</a:t>
            </a:r>
            <a:r>
              <a:rPr lang="et-EE" sz="1800" dirty="0"/>
              <a:t>u tagamine </a:t>
            </a:r>
            <a:r>
              <a:rPr lang="et-EE" sz="1800" dirty="0" err="1"/>
              <a:t>vaegnägijatele</a:t>
            </a:r>
            <a:endParaRPr lang="et-EE" sz="1800" dirty="0"/>
          </a:p>
          <a:p>
            <a:r>
              <a:rPr lang="et-EE" sz="1800" dirty="0"/>
              <a:t>Teadmised autoriõigusega toimetulekuks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844824"/>
            <a:ext cx="4434801" cy="295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187" y="3933056"/>
            <a:ext cx="4619625" cy="639763"/>
          </a:xfrm>
        </p:spPr>
        <p:txBody>
          <a:bodyPr/>
          <a:lstStyle/>
          <a:p>
            <a:pPr algn="ctr"/>
            <a:r>
              <a:rPr lang="et-EE" sz="4400" dirty="0" smtClean="0"/>
              <a:t>TÄNAN!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/>
          <a:lstStyle/>
          <a:p>
            <a:r>
              <a:rPr lang="et-EE" dirty="0" smtClean="0"/>
              <a:t>Kas </a:t>
            </a:r>
            <a:r>
              <a:rPr lang="et-EE" dirty="0"/>
              <a:t>see, mida </a:t>
            </a:r>
            <a:r>
              <a:rPr lang="et-EE" dirty="0" err="1"/>
              <a:t>digiteeritakse</a:t>
            </a:r>
            <a:r>
              <a:rPr lang="et-EE" dirty="0"/>
              <a:t> iseloomustab </a:t>
            </a:r>
            <a:r>
              <a:rPr lang="et-EE" dirty="0" smtClean="0"/>
              <a:t>kogukonda ja kogukonna vajadusi?</a:t>
            </a:r>
          </a:p>
          <a:p>
            <a:r>
              <a:rPr lang="et-EE" dirty="0"/>
              <a:t>V</a:t>
            </a:r>
            <a:r>
              <a:rPr lang="en-US" dirty="0" err="1" smtClean="0"/>
              <a:t>õi</a:t>
            </a:r>
            <a:r>
              <a:rPr lang="en-US" dirty="0" smtClean="0"/>
              <a:t> </a:t>
            </a:r>
            <a:r>
              <a:rPr lang="en-US" dirty="0" err="1"/>
              <a:t>iseloomustab</a:t>
            </a:r>
            <a:r>
              <a:rPr lang="en-US" dirty="0"/>
              <a:t> </a:t>
            </a:r>
            <a:r>
              <a:rPr lang="en-US" dirty="0" err="1"/>
              <a:t>hoopis</a:t>
            </a:r>
            <a:r>
              <a:rPr lang="en-US" dirty="0"/>
              <a:t>, et </a:t>
            </a:r>
            <a:r>
              <a:rPr lang="en-US" dirty="0" err="1"/>
              <a:t>seni</a:t>
            </a:r>
            <a:r>
              <a:rPr lang="en-US" dirty="0"/>
              <a:t> on </a:t>
            </a:r>
            <a:r>
              <a:rPr lang="en-US" dirty="0" err="1"/>
              <a:t>kultuuripärandit</a:t>
            </a:r>
            <a:r>
              <a:rPr lang="en-US" dirty="0"/>
              <a:t> </a:t>
            </a:r>
            <a:r>
              <a:rPr lang="en-US" dirty="0" err="1"/>
              <a:t>digiteeritud</a:t>
            </a:r>
            <a:r>
              <a:rPr lang="en-US" dirty="0"/>
              <a:t> </a:t>
            </a:r>
            <a:r>
              <a:rPr lang="en-US" dirty="0" err="1"/>
              <a:t>lähtuvalt</a:t>
            </a:r>
            <a:r>
              <a:rPr lang="en-US" dirty="0"/>
              <a:t> </a:t>
            </a:r>
            <a:r>
              <a:rPr lang="en-US" dirty="0" err="1"/>
              <a:t>digiteerija</a:t>
            </a:r>
            <a:r>
              <a:rPr lang="en-US" dirty="0"/>
              <a:t> </a:t>
            </a:r>
            <a:r>
              <a:rPr lang="en-US" dirty="0" err="1"/>
              <a:t>enda</a:t>
            </a:r>
            <a:r>
              <a:rPr lang="en-US" dirty="0"/>
              <a:t> </a:t>
            </a:r>
            <a:r>
              <a:rPr lang="en-US" dirty="0" err="1"/>
              <a:t>valikust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9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699"/>
                </a:solidFill>
              </a:rPr>
              <a:t>EOD Culture 2009-2014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908" y="3068960"/>
            <a:ext cx="4938092" cy="3519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556792"/>
            <a:ext cx="8291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eBook on Demand </a:t>
            </a:r>
            <a:endParaRPr lang="et-EE" sz="2000" b="1" dirty="0">
              <a:solidFill>
                <a:srgbClr val="006699"/>
              </a:solidFill>
            </a:endParaRPr>
          </a:p>
          <a:p>
            <a:r>
              <a:rPr lang="et-EE" sz="2000" dirty="0"/>
              <a:t>Tasuline </a:t>
            </a:r>
            <a:r>
              <a:rPr lang="en-US" sz="2000" dirty="0" err="1"/>
              <a:t>teenus</a:t>
            </a:r>
            <a:r>
              <a:rPr lang="en-US" sz="2000" dirty="0"/>
              <a:t>, </a:t>
            </a:r>
            <a:r>
              <a:rPr lang="en-US" sz="2000" dirty="0" err="1"/>
              <a:t>mis</a:t>
            </a:r>
            <a:r>
              <a:rPr lang="en-US" sz="2000" dirty="0"/>
              <a:t> </a:t>
            </a:r>
            <a:r>
              <a:rPr lang="en-US" sz="2000" dirty="0" err="1"/>
              <a:t>võimaldab</a:t>
            </a:r>
            <a:r>
              <a:rPr lang="en-US" sz="2000" dirty="0"/>
              <a:t> </a:t>
            </a:r>
            <a:r>
              <a:rPr lang="en-US" sz="2000" dirty="0" err="1"/>
              <a:t>tellida</a:t>
            </a:r>
            <a:r>
              <a:rPr lang="en-US" sz="2000" dirty="0"/>
              <a:t> </a:t>
            </a:r>
            <a:r>
              <a:rPr lang="en-US" sz="2000" dirty="0" err="1"/>
              <a:t>kõrge</a:t>
            </a:r>
            <a:r>
              <a:rPr lang="en-US" sz="2000" dirty="0"/>
              <a:t> </a:t>
            </a:r>
            <a:r>
              <a:rPr lang="en-US" sz="2000" dirty="0" err="1"/>
              <a:t>kvaliteediga</a:t>
            </a:r>
            <a:r>
              <a:rPr lang="en-US" sz="2000" dirty="0"/>
              <a:t> </a:t>
            </a:r>
            <a:r>
              <a:rPr lang="en-US" sz="2000" dirty="0" err="1"/>
              <a:t>digitaalkoopiat</a:t>
            </a:r>
            <a:r>
              <a:rPr lang="en-US" sz="2000" dirty="0"/>
              <a:t> </a:t>
            </a:r>
            <a:r>
              <a:rPr lang="en-US" sz="2000" dirty="0" err="1"/>
              <a:t>raamatust</a:t>
            </a:r>
            <a:r>
              <a:rPr lang="en-US" sz="2000" dirty="0"/>
              <a:t>, mille </a:t>
            </a:r>
            <a:r>
              <a:rPr lang="en-US" sz="2000" dirty="0" err="1"/>
              <a:t>autoriõiguse</a:t>
            </a:r>
            <a:r>
              <a:rPr lang="en-US" sz="2000" dirty="0"/>
              <a:t> </a:t>
            </a:r>
            <a:r>
              <a:rPr lang="en-US" sz="2000" dirty="0" err="1"/>
              <a:t>kehtivuse</a:t>
            </a:r>
            <a:r>
              <a:rPr lang="en-US" sz="2000" dirty="0"/>
              <a:t> </a:t>
            </a:r>
            <a:r>
              <a:rPr lang="en-US" sz="2000" dirty="0" err="1"/>
              <a:t>tähtaeg</a:t>
            </a:r>
            <a:r>
              <a:rPr lang="en-US" sz="2000" dirty="0"/>
              <a:t> on </a:t>
            </a:r>
            <a:r>
              <a:rPr lang="en-US" sz="2000" dirty="0" err="1"/>
              <a:t>möödas</a:t>
            </a:r>
            <a:r>
              <a:rPr lang="en-US" sz="2000" dirty="0"/>
              <a:t>.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007940"/>
              </p:ext>
            </p:extLst>
          </p:nvPr>
        </p:nvGraphicFramePr>
        <p:xfrm>
          <a:off x="323528" y="3501008"/>
          <a:ext cx="3888432" cy="223224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577942849"/>
                    </a:ext>
                  </a:extLst>
                </a:gridCol>
              </a:tblGrid>
              <a:tr h="3682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t-EE" sz="1400" dirty="0">
                          <a:effectLst/>
                        </a:rPr>
                        <a:t>EOD (2009-2014) tulemused: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93100304"/>
                  </a:ext>
                </a:extLst>
              </a:tr>
              <a:tr h="5361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t-EE" sz="1400" b="0" dirty="0">
                          <a:effectLst/>
                        </a:rPr>
                        <a:t>Jätkavad 37 Euroopa raamatukogu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01624557"/>
                  </a:ext>
                </a:extLst>
              </a:tr>
              <a:tr h="3682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t-EE" sz="1400" b="0" dirty="0">
                          <a:effectLst/>
                        </a:rPr>
                        <a:t>Teostatud üle 10 000 tellimuse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71652248"/>
                  </a:ext>
                </a:extLst>
              </a:tr>
              <a:tr h="3682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t-EE" sz="1400" b="0">
                          <a:effectLst/>
                        </a:rPr>
                        <a:t>Teenindatud 7000 teenusekasutajat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94088812"/>
                  </a:ext>
                </a:extLst>
              </a:tr>
              <a:tr h="591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t-EE" sz="1400" b="0" dirty="0" err="1">
                          <a:effectLst/>
                        </a:rPr>
                        <a:t>Digiteeritud</a:t>
                      </a:r>
                      <a:r>
                        <a:rPr lang="et-EE" sz="1400" b="0" dirty="0">
                          <a:effectLst/>
                        </a:rPr>
                        <a:t> üle 2 mln lehekülge (üle 30 000 raamatu)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6447718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5944025"/>
            <a:ext cx="4086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>
                <a:hlinkClick r:id="rId3"/>
              </a:rPr>
              <a:t>books2ebooks.eu</a:t>
            </a:r>
            <a:r>
              <a:rPr lang="et-EE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68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EOD teenus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93951"/>
            <a:ext cx="8655310" cy="4242464"/>
          </a:xfrm>
          <a:prstGeom prst="rect">
            <a:avLst/>
          </a:prstGeom>
        </p:spPr>
      </p:pic>
      <p:pic>
        <p:nvPicPr>
          <p:cNvPr id="7" name="Picture 6" descr="https://lh3.googleusercontent.com/2V2fQU_JovEnr8UNVLkzH9NmTV5ZXFS_plkFg9JgN987vtNqtOPRdSXoHjFDDk-Eq7cuCLo9dTdR-yDf-UfghGrdaPVfqXHiW3e9a25d3r6j1kbk1HIse-g1Xq5M5uYHuOFAl9V95c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2818657" cy="181507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2" y="5508404"/>
            <a:ext cx="408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www.ester.ee</a:t>
            </a:r>
            <a:r>
              <a:rPr lang="et-EE" sz="1400" dirty="0"/>
              <a:t> </a:t>
            </a:r>
          </a:p>
          <a:p>
            <a:r>
              <a:rPr lang="et-EE" sz="1400" dirty="0">
                <a:hlinkClick r:id="rId5"/>
              </a:rPr>
              <a:t>books2ebooks.eu</a:t>
            </a:r>
            <a:r>
              <a:rPr lang="et-EE" sz="1400" dirty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37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EODOPEN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85" y="1616561"/>
            <a:ext cx="3538736" cy="3756656"/>
          </a:xfrm>
        </p:spPr>
        <p:txBody>
          <a:bodyPr/>
          <a:lstStyle/>
          <a:p>
            <a:r>
              <a:rPr lang="en-US" sz="2000" b="1" dirty="0"/>
              <a:t>Creative Europe </a:t>
            </a:r>
            <a:r>
              <a:rPr lang="en-US" sz="2000" dirty="0"/>
              <a:t>// </a:t>
            </a:r>
            <a:r>
              <a:rPr lang="en-US" sz="2000" i="1" dirty="0"/>
              <a:t>Education, Culture and Audiovisual Executive Agency (EACEA)</a:t>
            </a:r>
            <a:endParaRPr lang="et-EE" sz="2000" i="1" dirty="0"/>
          </a:p>
          <a:p>
            <a:r>
              <a:rPr lang="et-EE" sz="2000" dirty="0"/>
              <a:t>Projekti periood: </a:t>
            </a:r>
            <a:r>
              <a:rPr lang="et-EE" sz="2000" b="1" dirty="0"/>
              <a:t>01.11.2019–30.10.2023</a:t>
            </a:r>
            <a:endParaRPr lang="en-US" sz="2000" b="1" dirty="0"/>
          </a:p>
          <a:p>
            <a:r>
              <a:rPr lang="et-EE" sz="2000" dirty="0"/>
              <a:t>E</a:t>
            </a:r>
            <a:r>
              <a:rPr lang="en-US" sz="2000" dirty="0" err="1"/>
              <a:t>elarve</a:t>
            </a:r>
            <a:r>
              <a:rPr lang="en-US" sz="2000" dirty="0"/>
              <a:t>: </a:t>
            </a:r>
            <a:r>
              <a:rPr lang="en-US" sz="2000" b="1" dirty="0"/>
              <a:t>3.961.774</a:t>
            </a:r>
            <a:r>
              <a:rPr lang="en-US" sz="2000" dirty="0"/>
              <a:t> </a:t>
            </a:r>
            <a:r>
              <a:rPr lang="et-EE" sz="2000" b="1" dirty="0"/>
              <a:t>EUR</a:t>
            </a:r>
            <a:r>
              <a:rPr lang="en-US" sz="2000" dirty="0"/>
              <a:t> =&gt; 50% / 50%</a:t>
            </a:r>
            <a:endParaRPr lang="et-EE" sz="2000" dirty="0"/>
          </a:p>
          <a:p>
            <a:r>
              <a:rPr lang="en-US" sz="2000" b="1" dirty="0"/>
              <a:t>15 </a:t>
            </a:r>
            <a:r>
              <a:rPr lang="en-US" sz="2000" b="1" dirty="0" err="1"/>
              <a:t>partnerit</a:t>
            </a:r>
            <a:r>
              <a:rPr lang="en-US" sz="2000" b="1" dirty="0"/>
              <a:t> </a:t>
            </a:r>
            <a:r>
              <a:rPr lang="en-US" sz="2000" dirty="0"/>
              <a:t>11 </a:t>
            </a:r>
            <a:r>
              <a:rPr lang="en-US" sz="2000" dirty="0" err="1"/>
              <a:t>riigist</a:t>
            </a:r>
            <a:endParaRPr lang="en-US" sz="2000" dirty="0"/>
          </a:p>
          <a:p>
            <a:r>
              <a:rPr lang="en-US" sz="2000" dirty="0" err="1"/>
              <a:t>Peakoordinaator</a:t>
            </a:r>
            <a:r>
              <a:rPr lang="en-US" sz="2000" dirty="0"/>
              <a:t>  </a:t>
            </a:r>
            <a:r>
              <a:rPr lang="en-US" sz="2000" b="1" dirty="0"/>
              <a:t>University of Innsbruck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16560"/>
            <a:ext cx="4702601" cy="3501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6" y="5509882"/>
            <a:ext cx="2676525" cy="1009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5370323"/>
            <a:ext cx="36671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eodopen.eu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645112" cy="50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Partnerid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4" y="1124743"/>
            <a:ext cx="5204624" cy="4647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24744"/>
            <a:ext cx="3428897" cy="3672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657333"/>
            <a:ext cx="3428897" cy="1110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60212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https://eodopen.eu/</a:t>
            </a:r>
            <a:r>
              <a:rPr lang="et-E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Sihtgrupid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196752"/>
            <a:ext cx="5760640" cy="261080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92708226"/>
              </p:ext>
            </p:extLst>
          </p:nvPr>
        </p:nvGraphicFramePr>
        <p:xfrm>
          <a:off x="2051720" y="3807557"/>
          <a:ext cx="5472608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64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50780"/>
            <a:ext cx="5987009" cy="639763"/>
          </a:xfrm>
        </p:spPr>
        <p:txBody>
          <a:bodyPr/>
          <a:lstStyle/>
          <a:p>
            <a:r>
              <a:rPr lang="et-EE" dirty="0"/>
              <a:t>Ettepanekute kogumine Eestis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72904"/>
            <a:ext cx="3909167" cy="4848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60437"/>
            <a:ext cx="3723270" cy="3408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848" y="6309320"/>
            <a:ext cx="4119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https://www.facebook.com/watch/?v=1234114410277927</a:t>
            </a:r>
            <a:r>
              <a:rPr lang="et-EE" sz="1200" dirty="0"/>
              <a:t> 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667" y="3190652"/>
            <a:ext cx="4367158" cy="29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od_template_v03_070404">
  <a:themeElements>
    <a:clrScheme name="eod_template_v03_0704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od_template_v03_0704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od_template_v03_0704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d_template_v03_0704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d_template_v03_0704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d_template_v03_0704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d_template_v03_0704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d_template_v03_0704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d_template_v03_0704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d_template_v03_0704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d_template_v03_0704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d_template_v03_0704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d_template_v03_0704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d_template_v03_0704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6476</TotalTime>
  <Words>500</Words>
  <Application>Microsoft Office PowerPoint</Application>
  <PresentationFormat>On-screen Show (4:3)</PresentationFormat>
  <Paragraphs>89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Segoe UI Historic</vt:lpstr>
      <vt:lpstr>Times New Roman</vt:lpstr>
      <vt:lpstr>Wingdings</vt:lpstr>
      <vt:lpstr>eod_template_v03_070404</vt:lpstr>
      <vt:lpstr>Kohaliku kogukonna kaasamine  üle-euroopalise projekti EODOPEN näitel   Elena Sipria-Mironov TÜ raamatukogu  Oskar Kallase päev (XXVIII raamatuteaduse konverents) 26.10.2020</vt:lpstr>
      <vt:lpstr>Sisukord</vt:lpstr>
      <vt:lpstr>EOD Culture 2009-2014</vt:lpstr>
      <vt:lpstr>EOD teenus</vt:lpstr>
      <vt:lpstr>EODOPEN</vt:lpstr>
      <vt:lpstr>eodopen.eu</vt:lpstr>
      <vt:lpstr>Partnerid</vt:lpstr>
      <vt:lpstr>Sihtgrupid</vt:lpstr>
      <vt:lpstr>Ettepanekute kogumine Eestis</vt:lpstr>
      <vt:lpstr>Austria ja Sloveenia</vt:lpstr>
      <vt:lpstr>Saksamaa, Leedu, Poola</vt:lpstr>
      <vt:lpstr>Autoriõigused</vt:lpstr>
      <vt:lpstr>University Library of Innsbruck</vt:lpstr>
      <vt:lpstr>National and University Library  of Slovenia</vt:lpstr>
      <vt:lpstr>University Library of Greifswald</vt:lpstr>
      <vt:lpstr>University Library Regensburg </vt:lpstr>
      <vt:lpstr>The Center for Scientific and Technical Information of the Slovak Republic </vt:lpstr>
      <vt:lpstr>Vilnius University Library</vt:lpstr>
      <vt:lpstr>Nicolaus Copernicus University Library</vt:lpstr>
      <vt:lpstr>Eesti Rahvusraamatukogu</vt:lpstr>
      <vt:lpstr>Tartu Ülikooli Raamatukogu</vt:lpstr>
      <vt:lpstr>Millised on meie väljakutsed?</vt:lpstr>
      <vt:lpstr>TÄNAN!</vt:lpstr>
    </vt:vector>
  </TitlesOfParts>
  <Company>Universität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eBooks on Demand</dc:title>
  <dc:creator>Silvia Gstrein</dc:creator>
  <cp:lastModifiedBy>Elena Sipria-Mironov</cp:lastModifiedBy>
  <cp:revision>185</cp:revision>
  <dcterms:created xsi:type="dcterms:W3CDTF">2007-04-15T15:40:17Z</dcterms:created>
  <dcterms:modified xsi:type="dcterms:W3CDTF">2020-10-26T08:39:38Z</dcterms:modified>
</cp:coreProperties>
</file>