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68" r:id="rId3"/>
    <p:sldId id="257" r:id="rId4"/>
    <p:sldId id="274" r:id="rId5"/>
    <p:sldId id="275" r:id="rId6"/>
    <p:sldId id="269" r:id="rId7"/>
    <p:sldId id="270" r:id="rId8"/>
    <p:sldId id="276" r:id="rId9"/>
    <p:sldId id="259" r:id="rId10"/>
    <p:sldId id="258" r:id="rId11"/>
    <p:sldId id="264" r:id="rId12"/>
    <p:sldId id="272" r:id="rId13"/>
    <p:sldId id="273" r:id="rId14"/>
    <p:sldId id="261" r:id="rId1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t-EE" smtClean="0"/>
              <a:t>Muutke pealkirja laadi</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7FB284B3-8745-4B0D-94B5-ADE419768DE8}" type="datetimeFigureOut">
              <a:rPr lang="et-EE" smtClean="0"/>
              <a:t>26.10.2020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407EC5F-7412-481F-AAE1-4E3C25BD7DC3}" type="slidenum">
              <a:rPr lang="et-EE" smtClean="0"/>
              <a:t>‹#›</a:t>
            </a:fld>
            <a:endParaRPr lang="et-E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99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7FB284B3-8745-4B0D-94B5-ADE419768DE8}" type="datetimeFigureOut">
              <a:rPr lang="et-EE" smtClean="0"/>
              <a:t>26.10.2020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397823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7FB284B3-8745-4B0D-94B5-ADE419768DE8}" type="datetimeFigureOut">
              <a:rPr lang="et-EE" smtClean="0"/>
              <a:t>26.10.2020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00557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7FB284B3-8745-4B0D-94B5-ADE419768DE8}" type="datetimeFigureOut">
              <a:rPr lang="et-EE" smtClean="0"/>
              <a:t>26.10.2020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57254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t-EE" smtClean="0"/>
              <a:t>Muutke pealkirja laadi</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7FB284B3-8745-4B0D-94B5-ADE419768DE8}" type="datetimeFigureOut">
              <a:rPr lang="et-EE" smtClean="0"/>
              <a:t>26.10.2020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407EC5F-7412-481F-AAE1-4E3C25BD7DC3}" type="slidenum">
              <a:rPr lang="et-EE" smtClean="0"/>
              <a:t>‹#›</a:t>
            </a:fld>
            <a:endParaRPr lang="et-E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26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t-EE" smtClean="0"/>
              <a:t>Muutke pealkirja laadi</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7FB284B3-8745-4B0D-94B5-ADE419768DE8}" type="datetimeFigureOut">
              <a:rPr lang="et-EE" smtClean="0"/>
              <a:t>26.10.2020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7857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t-EE" smtClean="0"/>
              <a:t>Muutke pealkirja laadi</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1097280" y="2582334"/>
            <a:ext cx="4937760" cy="337820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6217920" y="2582334"/>
            <a:ext cx="4937760" cy="337820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7FB284B3-8745-4B0D-94B5-ADE419768DE8}" type="datetimeFigureOut">
              <a:rPr lang="et-EE" smtClean="0"/>
              <a:t>26.10.2020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948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7FB284B3-8745-4B0D-94B5-ADE419768DE8}" type="datetimeFigureOut">
              <a:rPr lang="et-EE" smtClean="0"/>
              <a:t>26.10.2020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4248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B284B3-8745-4B0D-94B5-ADE419768DE8}" type="datetimeFigureOut">
              <a:rPr lang="et-EE" smtClean="0"/>
              <a:t>26.10.2020</a:t>
            </a:fld>
            <a:endParaRPr lang="et-E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t-EE"/>
          </a:p>
        </p:txBody>
      </p:sp>
      <p:sp>
        <p:nvSpPr>
          <p:cNvPr id="9" name="Slide Number Placeholder 8"/>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38572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t-EE" smtClean="0"/>
              <a:t>Muutke pealkirja laadi</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B284B3-8745-4B0D-94B5-ADE419768DE8}" type="datetimeFigureOut">
              <a:rPr lang="et-EE" smtClean="0"/>
              <a:t>26.10.2020</a:t>
            </a:fld>
            <a:endParaRPr lang="et-E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t-E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07EC5F-7412-481F-AAE1-4E3C25BD7DC3}" type="slidenum">
              <a:rPr lang="et-EE" smtClean="0"/>
              <a:t>‹#›</a:t>
            </a:fld>
            <a:endParaRPr lang="et-EE"/>
          </a:p>
        </p:txBody>
      </p:sp>
    </p:spTree>
    <p:extLst>
      <p:ext uri="{BB962C8B-B14F-4D97-AF65-F5344CB8AC3E}">
        <p14:creationId xmlns:p14="http://schemas.microsoft.com/office/powerpoint/2010/main" val="28635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t-EE" smtClean="0"/>
              <a:t>Muutke pealkirja laadi</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7FB284B3-8745-4B0D-94B5-ADE419768DE8}" type="datetimeFigureOut">
              <a:rPr lang="et-EE" smtClean="0"/>
              <a:t>26.10.2020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407EC5F-7412-481F-AAE1-4E3C25BD7DC3}" type="slidenum">
              <a:rPr lang="et-EE" smtClean="0"/>
              <a:t>‹#›</a:t>
            </a:fld>
            <a:endParaRPr lang="et-EE"/>
          </a:p>
        </p:txBody>
      </p:sp>
    </p:spTree>
    <p:extLst>
      <p:ext uri="{BB962C8B-B14F-4D97-AF65-F5344CB8AC3E}">
        <p14:creationId xmlns:p14="http://schemas.microsoft.com/office/powerpoint/2010/main" val="20182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t-EE" smtClean="0"/>
              <a:t>Muutke pealkirja laadi</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FB284B3-8745-4B0D-94B5-ADE419768DE8}" type="datetimeFigureOut">
              <a:rPr lang="et-EE" smtClean="0"/>
              <a:t>26.10.2020</a:t>
            </a:fld>
            <a:endParaRPr lang="et-E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t-E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07EC5F-7412-481F-AAE1-4E3C25BD7DC3}" type="slidenum">
              <a:rPr lang="et-EE" smtClean="0"/>
              <a:t>‹#›</a:t>
            </a:fld>
            <a:endParaRPr lang="et-E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9728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2557862" y="1797094"/>
            <a:ext cx="8915399" cy="2262781"/>
          </a:xfrm>
        </p:spPr>
        <p:txBody>
          <a:bodyPr>
            <a:normAutofit/>
          </a:bodyPr>
          <a:lstStyle/>
          <a:p>
            <a:r>
              <a:rPr lang="et-EE" sz="4800" b="1" dirty="0"/>
              <a:t>Analoogis ja digitaalselt: Virumaa pärimusekogujad Mary Kaasik ja Gustav </a:t>
            </a:r>
            <a:r>
              <a:rPr lang="et-EE" sz="4800" b="1" dirty="0" err="1"/>
              <a:t>Kallasto</a:t>
            </a:r>
            <a:endParaRPr lang="et-EE" sz="4800" dirty="0"/>
          </a:p>
        </p:txBody>
      </p:sp>
      <p:sp>
        <p:nvSpPr>
          <p:cNvPr id="3" name="Alapealkiri 2"/>
          <p:cNvSpPr>
            <a:spLocks noGrp="1"/>
          </p:cNvSpPr>
          <p:nvPr>
            <p:ph type="subTitle" idx="1"/>
          </p:nvPr>
        </p:nvSpPr>
        <p:spPr>
          <a:xfrm>
            <a:off x="1524000" y="4359563"/>
            <a:ext cx="9144000" cy="1953313"/>
          </a:xfrm>
        </p:spPr>
        <p:txBody>
          <a:bodyPr>
            <a:normAutofit/>
          </a:bodyPr>
          <a:lstStyle/>
          <a:p>
            <a:r>
              <a:rPr lang="et-EE" dirty="0" smtClean="0"/>
              <a:t>Ave Goršič</a:t>
            </a:r>
          </a:p>
          <a:p>
            <a:r>
              <a:rPr lang="et-EE" dirty="0" smtClean="0"/>
              <a:t>Eesti Kirjandusmuuseum</a:t>
            </a:r>
          </a:p>
          <a:p>
            <a:endParaRPr lang="et-EE" dirty="0"/>
          </a:p>
          <a:p>
            <a:r>
              <a:rPr lang="et-EE" sz="1600" dirty="0" smtClean="0"/>
              <a:t>Oskar Kallase päev, 26.10.2020</a:t>
            </a:r>
          </a:p>
          <a:p>
            <a:endParaRPr lang="et-EE" dirty="0"/>
          </a:p>
        </p:txBody>
      </p:sp>
    </p:spTree>
    <p:extLst>
      <p:ext uri="{BB962C8B-B14F-4D97-AF65-F5344CB8AC3E}">
        <p14:creationId xmlns:p14="http://schemas.microsoft.com/office/powerpoint/2010/main" val="3552553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3805" y="35168"/>
            <a:ext cx="4681750" cy="6753559"/>
          </a:xfrm>
          <a:prstGeom prst="rect">
            <a:avLst/>
          </a:prstGeom>
        </p:spPr>
      </p:pic>
      <p:pic>
        <p:nvPicPr>
          <p:cNvPr id="3" name="Pilt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713" y="203200"/>
            <a:ext cx="5288066" cy="6479485"/>
          </a:xfrm>
          <a:prstGeom prst="rect">
            <a:avLst/>
          </a:prstGeom>
        </p:spPr>
      </p:pic>
    </p:spTree>
    <p:extLst>
      <p:ext uri="{BB962C8B-B14F-4D97-AF65-F5344CB8AC3E}">
        <p14:creationId xmlns:p14="http://schemas.microsoft.com/office/powerpoint/2010/main" val="227069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193" y="53731"/>
            <a:ext cx="5062904" cy="6682154"/>
          </a:xfrm>
          <a:prstGeom prst="rect">
            <a:avLst/>
          </a:prstGeom>
        </p:spPr>
      </p:pic>
      <p:pic>
        <p:nvPicPr>
          <p:cNvPr id="3" name="Pilt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3553" y="53730"/>
            <a:ext cx="5098073" cy="6682154"/>
          </a:xfrm>
          <a:prstGeom prst="rect">
            <a:avLst/>
          </a:prstGeom>
        </p:spPr>
      </p:pic>
    </p:spTree>
    <p:extLst>
      <p:ext uri="{BB962C8B-B14F-4D97-AF65-F5344CB8AC3E}">
        <p14:creationId xmlns:p14="http://schemas.microsoft.com/office/powerpoint/2010/main" val="2893779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27566" y="1066385"/>
            <a:ext cx="6129868" cy="4597400"/>
          </a:xfrm>
        </p:spPr>
      </p:pic>
      <p:pic>
        <p:nvPicPr>
          <p:cNvPr id="5" name="Pil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676053" y="1062998"/>
            <a:ext cx="6102773" cy="4577080"/>
          </a:xfrm>
          <a:prstGeom prst="rect">
            <a:avLst/>
          </a:prstGeom>
        </p:spPr>
      </p:pic>
    </p:spTree>
    <p:extLst>
      <p:ext uri="{BB962C8B-B14F-4D97-AF65-F5344CB8AC3E}">
        <p14:creationId xmlns:p14="http://schemas.microsoft.com/office/powerpoint/2010/main" val="311103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2727814" y="-717919"/>
            <a:ext cx="6027125" cy="8036169"/>
          </a:xfrm>
        </p:spPr>
      </p:pic>
    </p:spTree>
    <p:extLst>
      <p:ext uri="{BB962C8B-B14F-4D97-AF65-F5344CB8AC3E}">
        <p14:creationId xmlns:p14="http://schemas.microsoft.com/office/powerpoint/2010/main" val="255405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106516" y="1995330"/>
            <a:ext cx="10058400" cy="1450757"/>
          </a:xfrm>
        </p:spPr>
        <p:txBody>
          <a:bodyPr/>
          <a:lstStyle/>
          <a:p>
            <a:pPr algn="ctr"/>
            <a:r>
              <a:rPr lang="et-EE" dirty="0" smtClean="0"/>
              <a:t>Tänan tähelepanu eest!</a:t>
            </a:r>
            <a:endParaRPr lang="et-EE" dirty="0"/>
          </a:p>
        </p:txBody>
      </p:sp>
      <p:pic>
        <p:nvPicPr>
          <p:cNvPr id="3" name="Picture 2" descr="http://www.struktuurifondid.ee/public/EL_Regionaalarengu_Fond_horisontaal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09832" y="4336124"/>
            <a:ext cx="2884768" cy="1669394"/>
          </a:xfrm>
          <a:prstGeom prst="rect">
            <a:avLst/>
          </a:prstGeom>
          <a:noFill/>
          <a:extLst>
            <a:ext uri="{909E8E84-426E-40DD-AFC4-6F175D3DCCD1}">
              <a14:hiddenFill xmlns:a14="http://schemas.microsoft.com/office/drawing/2010/main">
                <a:solidFill>
                  <a:srgbClr val="FFFFFF"/>
                </a:solidFill>
              </a14:hiddenFill>
            </a:ext>
          </a:extLst>
        </p:spPr>
      </p:pic>
      <p:pic>
        <p:nvPicPr>
          <p:cNvPr id="4" name="officeArt object">
            <a:extLst>
              <a:ext uri="{FF2B5EF4-FFF2-40B4-BE49-F238E27FC236}">
                <a16:creationId xmlns:a16="http://schemas.microsoft.com/office/drawing/2014/main" id="{00000000-0000-0000-0000-000000000000}"/>
              </a:ext>
            </a:extLst>
          </p:cNvPr>
          <p:cNvPicPr>
            <a:picLocks noChangeAspect="1"/>
          </p:cNvPicPr>
          <p:nvPr/>
        </p:nvPicPr>
        <p:blipFill>
          <a:blip r:embed="rId3" cstate="email">
            <a:extLst>
              <a:ext uri="{28A0092B-C50C-407E-A947-70E740481C1C}">
                <a14:useLocalDpi xmlns:a14="http://schemas.microsoft.com/office/drawing/2010/main"/>
              </a:ext>
            </a:extLst>
          </a:blip>
          <a:srcRect l="1767" r="48794"/>
          <a:stretch>
            <a:fillRect/>
          </a:stretch>
        </p:blipFill>
        <p:spPr>
          <a:xfrm>
            <a:off x="219808" y="4336126"/>
            <a:ext cx="3328416" cy="1669392"/>
          </a:xfrm>
          <a:prstGeom prst="rect">
            <a:avLst/>
          </a:prstGeom>
          <a:noFill/>
          <a:ln cap="flat">
            <a:noFill/>
          </a:ln>
        </p:spPr>
      </p:pic>
    </p:spTree>
    <p:extLst>
      <p:ext uri="{BB962C8B-B14F-4D97-AF65-F5344CB8AC3E}">
        <p14:creationId xmlns:p14="http://schemas.microsoft.com/office/powerpoint/2010/main" val="3364117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p:cNvPicPr preferRelativeResize="0">
            <a:picLocks noGrp="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4368800" y="1422399"/>
            <a:ext cx="7616926" cy="4776047"/>
          </a:xfrm>
          <a:prstGeom prst="rect">
            <a:avLst/>
          </a:prstGeom>
        </p:spPr>
      </p:pic>
      <p:sp>
        <p:nvSpPr>
          <p:cNvPr id="2" name="Pealkiri 1"/>
          <p:cNvSpPr>
            <a:spLocks noGrp="1"/>
          </p:cNvSpPr>
          <p:nvPr>
            <p:ph type="title"/>
          </p:nvPr>
        </p:nvSpPr>
        <p:spPr>
          <a:xfrm>
            <a:off x="1097280" y="-330348"/>
            <a:ext cx="10058400" cy="1450757"/>
          </a:xfrm>
        </p:spPr>
        <p:txBody>
          <a:bodyPr/>
          <a:lstStyle/>
          <a:p>
            <a:endParaRPr lang="et-EE" dirty="0"/>
          </a:p>
        </p:txBody>
      </p:sp>
      <p:sp>
        <p:nvSpPr>
          <p:cNvPr id="3" name="Teksti kohatäide 2"/>
          <p:cNvSpPr>
            <a:spLocks noGrp="1"/>
          </p:cNvSpPr>
          <p:nvPr>
            <p:ph type="body" idx="1"/>
          </p:nvPr>
        </p:nvSpPr>
        <p:spPr>
          <a:xfrm>
            <a:off x="745392" y="1247178"/>
            <a:ext cx="5595620" cy="736282"/>
          </a:xfrm>
        </p:spPr>
        <p:txBody>
          <a:bodyPr>
            <a:normAutofit/>
          </a:bodyPr>
          <a:lstStyle/>
          <a:p>
            <a:r>
              <a:rPr lang="et-EE" sz="2400" dirty="0" smtClean="0"/>
              <a:t>Mary [</a:t>
            </a:r>
            <a:r>
              <a:rPr lang="et-EE" sz="2400" dirty="0" err="1" smtClean="0"/>
              <a:t>Meery</a:t>
            </a:r>
            <a:r>
              <a:rPr lang="et-EE" sz="2400" dirty="0" smtClean="0"/>
              <a:t>/Meeri] Kaasik, 1907 - 1977</a:t>
            </a:r>
            <a:endParaRPr lang="et-EE" sz="2400" dirty="0"/>
          </a:p>
        </p:txBody>
      </p:sp>
      <p:pic>
        <p:nvPicPr>
          <p:cNvPr id="7" name="Sisu kohatäide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57797" y="2134455"/>
            <a:ext cx="2757542" cy="4152700"/>
          </a:xfrm>
        </p:spPr>
      </p:pic>
      <p:sp>
        <p:nvSpPr>
          <p:cNvPr id="5" name="Teksti kohatäide 4"/>
          <p:cNvSpPr>
            <a:spLocks noGrp="1"/>
          </p:cNvSpPr>
          <p:nvPr>
            <p:ph type="body" sz="quarter" idx="3"/>
          </p:nvPr>
        </p:nvSpPr>
        <p:spPr>
          <a:xfrm>
            <a:off x="6341012" y="1258959"/>
            <a:ext cx="4937760" cy="736282"/>
          </a:xfrm>
        </p:spPr>
        <p:txBody>
          <a:bodyPr/>
          <a:lstStyle/>
          <a:p>
            <a:endParaRPr lang="et-EE" dirty="0"/>
          </a:p>
        </p:txBody>
      </p:sp>
    </p:spTree>
    <p:extLst>
      <p:ext uri="{BB962C8B-B14F-4D97-AF65-F5344CB8AC3E}">
        <p14:creationId xmlns:p14="http://schemas.microsoft.com/office/powerpoint/2010/main" val="147597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p:cNvPicPr preferRelativeResize="0">
            <a:picLocks noGrp="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300446" y="1371600"/>
            <a:ext cx="7759337" cy="4796611"/>
          </a:xfrm>
          <a:prstGeom prst="rect">
            <a:avLst/>
          </a:prstGeom>
        </p:spPr>
      </p:pic>
      <p:sp>
        <p:nvSpPr>
          <p:cNvPr id="2" name="Pealkiri 1"/>
          <p:cNvSpPr>
            <a:spLocks noGrp="1"/>
          </p:cNvSpPr>
          <p:nvPr>
            <p:ph type="title"/>
          </p:nvPr>
        </p:nvSpPr>
        <p:spPr>
          <a:xfrm>
            <a:off x="1097280" y="-330348"/>
            <a:ext cx="10058400" cy="1450757"/>
          </a:xfrm>
        </p:spPr>
        <p:txBody>
          <a:bodyPr/>
          <a:lstStyle/>
          <a:p>
            <a:endParaRPr lang="et-EE" dirty="0"/>
          </a:p>
        </p:txBody>
      </p:sp>
      <p:sp>
        <p:nvSpPr>
          <p:cNvPr id="3" name="Teksti kohatäide 2"/>
          <p:cNvSpPr>
            <a:spLocks noGrp="1"/>
          </p:cNvSpPr>
          <p:nvPr>
            <p:ph type="body" idx="1"/>
          </p:nvPr>
        </p:nvSpPr>
        <p:spPr>
          <a:xfrm>
            <a:off x="1097280" y="1258959"/>
            <a:ext cx="4937760" cy="736282"/>
          </a:xfrm>
        </p:spPr>
        <p:txBody>
          <a:bodyPr/>
          <a:lstStyle/>
          <a:p>
            <a:endParaRPr lang="et-EE" dirty="0"/>
          </a:p>
        </p:txBody>
      </p:sp>
      <p:sp>
        <p:nvSpPr>
          <p:cNvPr id="5" name="Teksti kohatäide 4"/>
          <p:cNvSpPr>
            <a:spLocks noGrp="1"/>
          </p:cNvSpPr>
          <p:nvPr>
            <p:ph type="body" sz="quarter" idx="3"/>
          </p:nvPr>
        </p:nvSpPr>
        <p:spPr>
          <a:xfrm>
            <a:off x="7124700" y="1258959"/>
            <a:ext cx="4154072" cy="736282"/>
          </a:xfrm>
        </p:spPr>
        <p:txBody>
          <a:bodyPr>
            <a:normAutofit/>
          </a:bodyPr>
          <a:lstStyle/>
          <a:p>
            <a:r>
              <a:rPr lang="et-EE" sz="2400" dirty="0" smtClean="0"/>
              <a:t>Gustav </a:t>
            </a:r>
            <a:r>
              <a:rPr lang="et-EE" sz="2400" dirty="0" err="1" smtClean="0"/>
              <a:t>Kallasto</a:t>
            </a:r>
            <a:r>
              <a:rPr lang="et-EE" sz="2400" dirty="0" smtClean="0"/>
              <a:t>, 1894 - 1979</a:t>
            </a:r>
            <a:endParaRPr lang="et-EE" sz="2400" dirty="0"/>
          </a:p>
        </p:txBody>
      </p:sp>
      <p:pic>
        <p:nvPicPr>
          <p:cNvPr id="8" name="Sisu kohatäide 7"/>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8470942" y="1995241"/>
            <a:ext cx="2807830" cy="4157839"/>
          </a:xfrm>
        </p:spPr>
      </p:pic>
    </p:spTree>
    <p:extLst>
      <p:ext uri="{BB962C8B-B14F-4D97-AF65-F5344CB8AC3E}">
        <p14:creationId xmlns:p14="http://schemas.microsoft.com/office/powerpoint/2010/main" val="390826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8213" t="28005" r="20307" b="9156"/>
          <a:stretch/>
        </p:blipFill>
        <p:spPr>
          <a:xfrm>
            <a:off x="771963" y="844061"/>
            <a:ext cx="8370278" cy="5231424"/>
          </a:xfrm>
          <a:prstGeom prst="rect">
            <a:avLst/>
          </a:prstGeom>
        </p:spPr>
      </p:pic>
      <p:sp>
        <p:nvSpPr>
          <p:cNvPr id="5" name="TextBox 4"/>
          <p:cNvSpPr txBox="1"/>
          <p:nvPr/>
        </p:nvSpPr>
        <p:spPr>
          <a:xfrm>
            <a:off x="9956313" y="4308230"/>
            <a:ext cx="1199367" cy="646331"/>
          </a:xfrm>
          <a:prstGeom prst="rect">
            <a:avLst/>
          </a:prstGeom>
          <a:noFill/>
        </p:spPr>
        <p:txBody>
          <a:bodyPr wrap="none" rtlCol="0">
            <a:spAutoFit/>
          </a:bodyPr>
          <a:lstStyle/>
          <a:p>
            <a:r>
              <a:rPr lang="et-EE" dirty="0"/>
              <a:t>RKM II 118</a:t>
            </a:r>
          </a:p>
          <a:p>
            <a:endParaRPr lang="et-EE" dirty="0"/>
          </a:p>
        </p:txBody>
      </p:sp>
    </p:spTree>
    <p:extLst>
      <p:ext uri="{BB962C8B-B14F-4D97-AF65-F5344CB8AC3E}">
        <p14:creationId xmlns:p14="http://schemas.microsoft.com/office/powerpoint/2010/main" val="363652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469" t="24727" r="23650" b="12147"/>
          <a:stretch/>
        </p:blipFill>
        <p:spPr>
          <a:xfrm>
            <a:off x="787075" y="1116623"/>
            <a:ext cx="8294467" cy="5178669"/>
          </a:xfrm>
          <a:prstGeom prst="rect">
            <a:avLst/>
          </a:prstGeom>
        </p:spPr>
      </p:pic>
      <p:sp>
        <p:nvSpPr>
          <p:cNvPr id="5" name="TextBox 4"/>
          <p:cNvSpPr txBox="1"/>
          <p:nvPr/>
        </p:nvSpPr>
        <p:spPr>
          <a:xfrm>
            <a:off x="10392508" y="5081954"/>
            <a:ext cx="1199367" cy="369332"/>
          </a:xfrm>
          <a:prstGeom prst="rect">
            <a:avLst/>
          </a:prstGeom>
          <a:noFill/>
        </p:spPr>
        <p:txBody>
          <a:bodyPr wrap="none" rtlCol="0">
            <a:spAutoFit/>
          </a:bodyPr>
          <a:lstStyle/>
          <a:p>
            <a:r>
              <a:rPr lang="et-EE" dirty="0" smtClean="0"/>
              <a:t>RKM II 257</a:t>
            </a:r>
            <a:endParaRPr lang="et-EE" dirty="0"/>
          </a:p>
        </p:txBody>
      </p:sp>
    </p:spTree>
    <p:extLst>
      <p:ext uri="{BB962C8B-B14F-4D97-AF65-F5344CB8AC3E}">
        <p14:creationId xmlns:p14="http://schemas.microsoft.com/office/powerpoint/2010/main" val="2515397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a:xfrm>
            <a:off x="1097280" y="457200"/>
            <a:ext cx="10058400" cy="5411894"/>
          </a:xfrm>
        </p:spPr>
        <p:txBody>
          <a:bodyPr/>
          <a:lstStyle/>
          <a:p>
            <a:r>
              <a:rPr lang="et-EE" sz="2400" dirty="0"/>
              <a:t>Ussitõbi. Ussitõveks nimetati kui laps oli rahutu, keerutas, väänas ja pööras silmi. Külas oli üks vana inimene, keda nimetati „Eero eideks!“ Ta käis külas ussitõbe arstimas. </a:t>
            </a:r>
            <a:r>
              <a:rPr lang="et-EE" sz="2400" dirty="0" err="1"/>
              <a:t>Kööti</a:t>
            </a:r>
            <a:r>
              <a:rPr lang="et-EE" sz="2400" dirty="0"/>
              <a:t> saun soojaks. See kepp millega oli uss tapetud toodi sauna, pandi </a:t>
            </a:r>
            <a:r>
              <a:rPr lang="et-EE" sz="2400" dirty="0" err="1"/>
              <a:t>keresele</a:t>
            </a:r>
            <a:r>
              <a:rPr lang="et-EE" sz="2400" dirty="0"/>
              <a:t> visati vitt peale ja selles leelis viheldi last. Siis vajutati kolm kord selle kepiga last. Peale selle oli koorma sidumise köis saunas, mis oli kokku keritud, nii et laps mahtus keerust läbi, laps võeti kolm korda köiekeerust läbi. Ussi kepp pandi </a:t>
            </a:r>
            <a:r>
              <a:rPr lang="et-EE" sz="2400" dirty="0" err="1"/>
              <a:t>niisugusse</a:t>
            </a:r>
            <a:r>
              <a:rPr lang="et-EE" sz="2400" dirty="0"/>
              <a:t> kohta, et ükski jalg ei </a:t>
            </a:r>
            <a:r>
              <a:rPr lang="et-EE" sz="2400" dirty="0" err="1"/>
              <a:t>suanud</a:t>
            </a:r>
            <a:r>
              <a:rPr lang="et-EE" sz="2400" dirty="0"/>
              <a:t> peale astuda. RKM II 146, 386/387 (1) &lt; Kiviõli – Meeri Kaasik &lt; Gustav </a:t>
            </a:r>
            <a:r>
              <a:rPr lang="et-EE" sz="2400" dirty="0" err="1"/>
              <a:t>Kallasto</a:t>
            </a:r>
            <a:r>
              <a:rPr lang="et-EE" sz="2400" dirty="0"/>
              <a:t>, s. 1894. a. (1962</a:t>
            </a:r>
            <a:r>
              <a:rPr lang="et-EE" sz="2400" dirty="0" smtClean="0"/>
              <a:t>)</a:t>
            </a:r>
          </a:p>
          <a:p>
            <a:endParaRPr lang="et-EE" sz="2400" dirty="0" smtClean="0"/>
          </a:p>
          <a:p>
            <a:r>
              <a:rPr lang="et-EE" sz="2400" dirty="0"/>
              <a:t>Nohu. Nohu tekis külmetuse tagajärjel. Raviks nuusutati ninna nuuskpiiritust. Siis põletati vana linast riiet seda nuusutati. Nuuskpiiritust nuusutatakse tänapäev. Haige hoiti hästi soojas. RKM II 146, 404 (7) &lt; Kiviõli – Meeri Kaasik &lt; Meeri Kaasik, s. 1907. a. (1962)</a:t>
            </a:r>
          </a:p>
          <a:p>
            <a:pPr marL="0" indent="0">
              <a:buNone/>
            </a:pPr>
            <a:endParaRPr lang="et-EE" dirty="0"/>
          </a:p>
          <a:p>
            <a:endParaRPr lang="et-EE" dirty="0"/>
          </a:p>
        </p:txBody>
      </p:sp>
    </p:spTree>
    <p:extLst>
      <p:ext uri="{BB962C8B-B14F-4D97-AF65-F5344CB8AC3E}">
        <p14:creationId xmlns:p14="http://schemas.microsoft.com/office/powerpoint/2010/main" val="253493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a:xfrm>
            <a:off x="1097280" y="787400"/>
            <a:ext cx="10058400" cy="5308599"/>
          </a:xfrm>
        </p:spPr>
        <p:txBody>
          <a:bodyPr>
            <a:normAutofit lnSpcReduction="10000"/>
          </a:bodyPr>
          <a:lstStyle/>
          <a:p>
            <a:r>
              <a:rPr lang="et-EE" sz="2400" dirty="0"/>
              <a:t>Paised. Paised oli kahte seltsi veere ja mäda paised. Alul kui paise hakkas veidi sügeles hiljem mädapaisele aias </a:t>
            </a:r>
            <a:r>
              <a:rPr lang="et-EE" sz="2400" dirty="0" err="1"/>
              <a:t>mädapää</a:t>
            </a:r>
            <a:r>
              <a:rPr lang="et-EE" sz="2400" dirty="0"/>
              <a:t>, või vistriku otsa, kuid vedi paise oli suur punane muna kui vanaks sai läks siniseks. Paised olid väga valusad. Paised pidid tekkima pahast verest. Ei olnud </a:t>
            </a:r>
            <a:r>
              <a:rPr lang="et-EE" sz="2400" dirty="0" err="1"/>
              <a:t>nakavad</a:t>
            </a:r>
            <a:r>
              <a:rPr lang="et-EE" sz="2400" dirty="0"/>
              <a:t>. Paiseid põdeva inimesega ei vihtlesid ühes saunas, teisele isikule ei </a:t>
            </a:r>
            <a:r>
              <a:rPr lang="et-EE" sz="2400" dirty="0" err="1"/>
              <a:t>hakkanud</a:t>
            </a:r>
            <a:r>
              <a:rPr lang="et-EE" sz="2400" dirty="0"/>
              <a:t> külge. Ma olin 16-18 a. vana kannatasin paisete pärast. Ükskord paise hakkas oli väike mädapea otsas panin joodi peale vistrik kadus, kuid umbes paar nädalat käevarre liha tegi koledat valu et magada ei saanud. Ühel pühapäeva lõi augu lahti puhast verd ja mäda jooksis nii kaua kui haav oli puhas. S.O. 1923-1925 a. Paiseid raviti. Kui hakkas juba täiskasvanuks saama. Pandi peale küpsetatu sibul, soola leiva puru, sulatatud pigi paberiga, soolane pekiliha lõik ja keedetud linaseemne mähis. Nimetatud ained pandi paisele peale ja seoti vana puhta linase riidega kinni valgega mitte värvilisega. Vahes isa võttis terava habemenoa ja lõika paise keskelt risti nii et neljaks mäda jooksis välja haav paranes peale pandi veel küpsetatud sibula tükk ja seoti kinni kuni paranemiseni. Vahest jättis väikse armi järgi. Käesoleval aja ei ole paiseid ega ka ühtegi armi. RKM II 146, 405/7 (9) &lt; Kiviõli – Meeri Kaasik &lt; Meeri Kaasik, s. 1907. a. (1962</a:t>
            </a:r>
            <a:r>
              <a:rPr lang="et-EE" b="1" dirty="0"/>
              <a:t>)</a:t>
            </a:r>
            <a:endParaRPr lang="et-EE" dirty="0"/>
          </a:p>
        </p:txBody>
      </p:sp>
    </p:spTree>
    <p:extLst>
      <p:ext uri="{BB962C8B-B14F-4D97-AF65-F5344CB8AC3E}">
        <p14:creationId xmlns:p14="http://schemas.microsoft.com/office/powerpoint/2010/main" val="3441061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r>
              <a:rPr lang="et-EE" dirty="0"/>
              <a:t>Varem </a:t>
            </a:r>
            <a:r>
              <a:rPr lang="et-EE" dirty="0" err="1" smtClean="0"/>
              <a:t>digiteeritud</a:t>
            </a:r>
            <a:r>
              <a:rPr lang="et-EE" dirty="0" smtClean="0"/>
              <a:t>: </a:t>
            </a:r>
            <a:endParaRPr lang="et-EE" dirty="0"/>
          </a:p>
          <a:p>
            <a:r>
              <a:rPr lang="et-EE" dirty="0" smtClean="0"/>
              <a:t>RKM I 6</a:t>
            </a:r>
          </a:p>
          <a:p>
            <a:r>
              <a:rPr lang="et-EE" dirty="0" smtClean="0"/>
              <a:t>RKM I 11</a:t>
            </a:r>
          </a:p>
          <a:p>
            <a:endParaRPr lang="et-EE" dirty="0"/>
          </a:p>
          <a:p>
            <a:r>
              <a:rPr lang="et-EE" dirty="0" smtClean="0"/>
              <a:t>Projekti jooksul </a:t>
            </a:r>
            <a:r>
              <a:rPr lang="et-EE" dirty="0" err="1" smtClean="0"/>
              <a:t>digiteeritud</a:t>
            </a:r>
            <a:r>
              <a:rPr lang="et-EE" dirty="0" smtClean="0"/>
              <a:t>:</a:t>
            </a:r>
          </a:p>
          <a:p>
            <a:r>
              <a:rPr lang="et-EE" dirty="0" smtClean="0"/>
              <a:t>RKM II 1118, 146, 162, 186, 203, 215, 222, 257, 264, 274, 282, 293, 296, 309, 336 </a:t>
            </a:r>
            <a:endParaRPr lang="et-EE" dirty="0"/>
          </a:p>
        </p:txBody>
      </p:sp>
    </p:spTree>
    <p:extLst>
      <p:ext uri="{BB962C8B-B14F-4D97-AF65-F5344CB8AC3E}">
        <p14:creationId xmlns:p14="http://schemas.microsoft.com/office/powerpoint/2010/main" val="9335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7055"/>
                    </a14:imgEffect>
                  </a14:imgLayer>
                </a14:imgProps>
              </a:ext>
              <a:ext uri="{28A0092B-C50C-407E-A947-70E740481C1C}">
                <a14:useLocalDpi xmlns:a14="http://schemas.microsoft.com/office/drawing/2010/main"/>
              </a:ext>
            </a:extLst>
          </a:blip>
          <a:srcRect l="4102" t="8205" r="1954" b="8589"/>
          <a:stretch/>
        </p:blipFill>
        <p:spPr>
          <a:xfrm>
            <a:off x="6192986" y="2801335"/>
            <a:ext cx="5934807" cy="3942364"/>
          </a:xfrm>
          <a:prstGeom prst="rect">
            <a:avLst/>
          </a:prstGeom>
        </p:spPr>
      </p:pic>
      <p:pic>
        <p:nvPicPr>
          <p:cNvPr id="3" name="Pilt 2"/>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7054"/>
                    </a14:imgEffect>
                  </a14:imgLayer>
                </a14:imgProps>
              </a:ext>
              <a:ext uri="{28A0092B-C50C-407E-A947-70E740481C1C}">
                <a14:useLocalDpi xmlns:a14="http://schemas.microsoft.com/office/drawing/2010/main"/>
              </a:ext>
            </a:extLst>
          </a:blip>
          <a:srcRect l="1506" t="8333" r="2436" b="8206"/>
          <a:stretch/>
        </p:blipFill>
        <p:spPr>
          <a:xfrm>
            <a:off x="0" y="518746"/>
            <a:ext cx="6192986" cy="4035669"/>
          </a:xfrm>
          <a:prstGeom prst="rect">
            <a:avLst/>
          </a:prstGeom>
        </p:spPr>
      </p:pic>
    </p:spTree>
    <p:extLst>
      <p:ext uri="{BB962C8B-B14F-4D97-AF65-F5344CB8AC3E}">
        <p14:creationId xmlns:p14="http://schemas.microsoft.com/office/powerpoint/2010/main" val="2725924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2012</TotalTime>
  <Words>522</Words>
  <Application>Microsoft Office PowerPoint</Application>
  <PresentationFormat>Laiekraan</PresentationFormat>
  <Paragraphs>20</Paragraphs>
  <Slides>14</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14</vt:i4>
      </vt:variant>
    </vt:vector>
  </HeadingPairs>
  <TitlesOfParts>
    <vt:vector size="17" baseType="lpstr">
      <vt:lpstr>Calibri</vt:lpstr>
      <vt:lpstr>Calibri Light</vt:lpstr>
      <vt:lpstr>Retro</vt:lpstr>
      <vt:lpstr>Analoogis ja digitaalselt: Virumaa pärimusekogujad Mary Kaasik ja Gustav Kallasto</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Tänan tähelepanu eest!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material is available’ –  the contribution of  Mary Kaasik and Gustav Kallasto</dc:title>
  <dc:creator>Ave Goršič</dc:creator>
  <cp:lastModifiedBy>Ave Goršič</cp:lastModifiedBy>
  <cp:revision>44</cp:revision>
  <dcterms:created xsi:type="dcterms:W3CDTF">2019-04-08T11:36:11Z</dcterms:created>
  <dcterms:modified xsi:type="dcterms:W3CDTF">2020-10-26T09:23:46Z</dcterms:modified>
</cp:coreProperties>
</file>